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696" r:id="rId5"/>
    <p:sldMasterId id="2147483718" r:id="rId6"/>
  </p:sldMasterIdLst>
  <p:notesMasterIdLst>
    <p:notesMasterId r:id="rId27"/>
  </p:notesMasterIdLst>
  <p:handoutMasterIdLst>
    <p:handoutMasterId r:id="rId28"/>
  </p:handoutMasterIdLst>
  <p:sldIdLst>
    <p:sldId id="350" r:id="rId7"/>
    <p:sldId id="3855" r:id="rId8"/>
    <p:sldId id="495" r:id="rId9"/>
    <p:sldId id="366" r:id="rId10"/>
    <p:sldId id="3854" r:id="rId11"/>
    <p:sldId id="368" r:id="rId12"/>
    <p:sldId id="3865" r:id="rId13"/>
    <p:sldId id="3866" r:id="rId14"/>
    <p:sldId id="3867" r:id="rId15"/>
    <p:sldId id="371" r:id="rId16"/>
    <p:sldId id="488" r:id="rId17"/>
    <p:sldId id="489" r:id="rId18"/>
    <p:sldId id="372" r:id="rId19"/>
    <p:sldId id="375" r:id="rId20"/>
    <p:sldId id="373" r:id="rId21"/>
    <p:sldId id="374" r:id="rId22"/>
    <p:sldId id="3852" r:id="rId23"/>
    <p:sldId id="3853" r:id="rId24"/>
    <p:sldId id="3868" r:id="rId25"/>
    <p:sldId id="34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26" autoAdjust="0"/>
  </p:normalViewPr>
  <p:slideViewPr>
    <p:cSldViewPr snapToGrid="0">
      <p:cViewPr varScale="1">
        <p:scale>
          <a:sx n="103" d="100"/>
          <a:sy n="103" d="100"/>
        </p:scale>
        <p:origin x="126" y="63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5_2" csCatId="accent5" phldr="1"/>
      <dgm:spPr/>
    </dgm:pt>
    <dgm:pt modelId="{F8924C73-4D86-4725-8FB1-57E56105EE84}">
      <dgm:prSet phldrT="[Text]" custT="1"/>
      <dgm:spPr>
        <a:xfrm>
          <a:off x="232937" y="1711750"/>
          <a:ext cx="862241" cy="755805"/>
        </a:xfrm>
        <a:prstGeom prst="rect">
          <a:avLst/>
        </a:prstGeom>
      </dgm:spPr>
      <dgm:t>
        <a:bodyPr/>
        <a:lstStyle/>
        <a:p>
          <a:pPr>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a:xfrm>
          <a:off x="5483391" y="356719"/>
          <a:ext cx="1093994" cy="755805"/>
        </a:xfrm>
        <a:prstGeom prst="rect">
          <a:avLst/>
        </a:prstGeom>
      </dgm:spPr>
      <dgm:t>
        <a:bodyPr/>
        <a:lstStyle/>
        <a:p>
          <a:pPr>
            <a:buNone/>
          </a:pPr>
          <a:r>
            <a:rPr lang="en-US" sz="1600" b="1" dirty="0">
              <a:solidFill>
                <a:schemeClr val="bg2"/>
              </a:solidFill>
              <a:latin typeface="Tenorite"/>
              <a:ea typeface="+mn-ea"/>
              <a:cs typeface="+mn-cs"/>
            </a:rPr>
            <a:t>Step 6               </a:t>
          </a:r>
          <a:r>
            <a:rPr lang="en-US" sz="1400" b="0" dirty="0">
              <a:solidFill>
                <a:schemeClr val="bg2"/>
              </a:solidFill>
              <a:latin typeface="Tenorite"/>
              <a:ea typeface="+mn-ea"/>
              <a:cs typeface="+mn-cs"/>
            </a:rPr>
            <a:t>Principals:</a:t>
          </a:r>
          <a:r>
            <a:rPr lang="en-US" sz="1600" b="1" dirty="0">
              <a:solidFill>
                <a:schemeClr val="bg2"/>
              </a:solidFill>
              <a:latin typeface="Tenorite"/>
              <a:ea typeface="+mn-ea"/>
              <a:cs typeface="+mn-cs"/>
            </a:rPr>
            <a:t> </a:t>
          </a:r>
          <a:r>
            <a:rPr lang="en-US" sz="1400" b="0" dirty="0">
              <a:solidFill>
                <a:schemeClr val="bg2"/>
              </a:solidFill>
              <a:latin typeface="Tenorite"/>
              <a:ea typeface="+mn-ea"/>
              <a:cs typeface="+mn-cs"/>
            </a:rPr>
            <a:t>HR Staffing Conferences Begin</a:t>
          </a:r>
        </a:p>
        <a:p>
          <a:pPr>
            <a:buNone/>
          </a:pPr>
          <a:r>
            <a:rPr lang="en-US" sz="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dirty="0">
            <a:solidFill>
              <a:srgbClr val="FF0000"/>
            </a:solidFill>
            <a:latin typeface="Tenorite"/>
            <a:ea typeface="+mn-ea"/>
            <a:cs typeface="+mn-cs"/>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a:xfrm>
          <a:off x="2276027" y="1189355"/>
          <a:ext cx="998268"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3              </a:t>
          </a:r>
          <a:r>
            <a:rPr lang="en-US" sz="1400" dirty="0">
              <a:solidFill>
                <a:schemeClr val="bg2"/>
              </a:solidFill>
              <a:latin typeface="Tenorite"/>
              <a:ea typeface="+mn-ea"/>
              <a:cs typeface="+mn-cs"/>
            </a:rPr>
            <a:t>GO Team Initial Budget Session: Allocation</a:t>
          </a:r>
        </a:p>
        <a:p>
          <a:pPr rtl="0">
            <a:lnSpc>
              <a:spcPct val="90000"/>
            </a:lnSpc>
            <a:spcAft>
              <a:spcPct val="35000"/>
            </a:spcAft>
            <a:buNone/>
          </a:pPr>
          <a:r>
            <a:rPr lang="en-US" sz="1200" dirty="0">
              <a:solidFill>
                <a:srgbClr val="FF0000"/>
              </a:solidFill>
              <a:latin typeface="Tenorite"/>
              <a:ea typeface="+mn-ea"/>
              <a:cs typeface="+mn-cs"/>
            </a:rPr>
            <a:t>January 31</a:t>
          </a:r>
        </a:p>
        <a:p>
          <a:pPr rtl="0">
            <a:lnSpc>
              <a:spcPct val="90000"/>
            </a:lnSpc>
            <a:spcAft>
              <a:spcPct val="35000"/>
            </a:spcAft>
            <a:buNone/>
          </a:pPr>
          <a:r>
            <a:rPr lang="en-US" sz="1200" dirty="0">
              <a:solidFill>
                <a:srgbClr val="FF0000"/>
              </a:solidFill>
              <a:latin typeface="Tenorite"/>
              <a:ea typeface="+mn-ea"/>
              <a:cs typeface="+mn-cs"/>
            </a:rPr>
            <a:t>January 24 – </a:t>
          </a:r>
          <a:r>
            <a:rPr lang="en-US" sz="1200" dirty="0">
              <a:solidFill>
                <a:srgbClr val="FF0000"/>
              </a:solidFill>
              <a:latin typeface="Calibri"/>
              <a:ea typeface="+mn-ea"/>
              <a:cs typeface="+mn-cs"/>
            </a:rPr>
            <a:t>early February </a:t>
          </a:r>
          <a:endParaRPr lang="en-US" sz="1200" dirty="0">
            <a:solidFill>
              <a:srgbClr val="FF0000"/>
            </a:solidFill>
            <a:latin typeface="Tenorite"/>
            <a:ea typeface="+mn-ea"/>
            <a:cs typeface="+mn-cs"/>
          </a:endParaRPr>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a:xfrm>
          <a:off x="6556247" y="114703"/>
          <a:ext cx="862241"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7      </a:t>
          </a:r>
          <a:r>
            <a:rPr lang="en-US" sz="1400" dirty="0">
              <a:solidFill>
                <a:schemeClr val="bg2"/>
              </a:solidFill>
              <a:latin typeface="Tenorite"/>
              <a:ea typeface="+mn-ea"/>
              <a:cs typeface="+mn-cs"/>
            </a:rPr>
            <a:t>GO Team Final Budget Approval Meeting</a:t>
          </a:r>
        </a:p>
        <a:p>
          <a:pPr>
            <a:lnSpc>
              <a:spcPct val="90000"/>
            </a:lnSpc>
            <a:spcAft>
              <a:spcPct val="35000"/>
            </a:spcAft>
            <a:buNone/>
          </a:pPr>
          <a:r>
            <a:rPr lang="en-US" sz="1200" dirty="0">
              <a:solidFill>
                <a:srgbClr val="FF0000"/>
              </a:solidFill>
              <a:highlight>
                <a:srgbClr val="FFFF00"/>
              </a:highlight>
              <a:latin typeface="Calibri" panose="020F0502020204030204" pitchFamily="34" charset="0"/>
              <a:ea typeface="+mn-ea"/>
              <a:cs typeface="Times New Roman" panose="02020603050405020304" pitchFamily="18" charset="0"/>
            </a:rPr>
            <a:t>March 14</a:t>
          </a:r>
        </a:p>
        <a:p>
          <a:pPr>
            <a:lnSpc>
              <a:spcPct val="90000"/>
            </a:lnSpc>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Budgets Approved by  March 17 </a:t>
          </a:r>
          <a:endParaRPr lang="en-US" sz="1200" b="1" dirty="0">
            <a:solidFill>
              <a:srgbClr val="FF0000"/>
            </a:solidFill>
            <a:latin typeface="Tenorite"/>
            <a:ea typeface="+mn-ea"/>
            <a:cs typeface="+mn-cs"/>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a:xfrm>
          <a:off x="4450827" y="641369"/>
          <a:ext cx="1093537" cy="755805"/>
        </a:xfrm>
        <a:prstGeom prst="rect">
          <a:avLst/>
        </a:prstGeom>
      </dgm:spPr>
      <dgm:t>
        <a:bodyPr/>
        <a:lstStyle/>
        <a:p>
          <a:pPr>
            <a:lnSpc>
              <a:spcPct val="100000"/>
            </a:lnSpc>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a:lnSpc>
              <a:spcPct val="100000"/>
            </a:lnSpc>
            <a:spcAft>
              <a:spcPts val="0"/>
            </a:spcAft>
            <a:buNone/>
          </a:pPr>
          <a:r>
            <a:rPr lang="en-US" sz="1400" kern="1200" dirty="0">
              <a:solidFill>
                <a:srgbClr val="44546A"/>
              </a:solidFill>
              <a:latin typeface="Tenorite"/>
              <a:ea typeface="+mn-ea"/>
              <a:cs typeface="+mn-cs"/>
            </a:rPr>
            <a:t>GO Team Feedback Session: Draft Budget Presented &amp; Discussed </a:t>
          </a:r>
        </a:p>
        <a:p>
          <a:pPr>
            <a:lnSpc>
              <a:spcPct val="100000"/>
            </a:lnSpc>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13</a:t>
          </a:r>
        </a:p>
        <a:p>
          <a:pPr>
            <a:lnSpc>
              <a:spcPct val="100000"/>
            </a:lnSpc>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a:xfrm>
          <a:off x="3349076" y="888840"/>
          <a:ext cx="1151773" cy="852669"/>
        </a:xfrm>
        <a:prstGeom prst="rect">
          <a:avLst/>
        </a:prstGeom>
      </dgm:spPr>
      <dgm:t>
        <a:bodyPr/>
        <a:lstStyle/>
        <a:p>
          <a:pPr>
            <a:spcAft>
              <a:spcPct val="35000"/>
            </a:spcAft>
            <a:buNone/>
          </a:pPr>
          <a:r>
            <a:rPr lang="en-US" sz="1600" b="1" dirty="0">
              <a:solidFill>
                <a:schemeClr val="bg2"/>
              </a:solidFill>
              <a:latin typeface="Tenorite"/>
              <a:ea typeface="+mn-ea"/>
              <a:cs typeface="+mn-cs"/>
            </a:rPr>
            <a:t>Step 4         </a:t>
          </a:r>
          <a:r>
            <a:rPr lang="en-US" sz="1400" dirty="0">
              <a:solidFill>
                <a:schemeClr val="bg2"/>
              </a:solidFill>
              <a:latin typeface="Tenorite"/>
              <a:ea typeface="+mn-ea"/>
              <a:cs typeface="+mn-cs"/>
            </a:rPr>
            <a:t> Principals: Associate Supt. Discussions and Review</a:t>
          </a:r>
        </a:p>
        <a:p>
          <a:pPr>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dirty="0">
              <a:solidFill>
                <a:schemeClr val="bg2"/>
              </a:solidFill>
              <a:latin typeface="Calibri" panose="020F0502020204030204" pitchFamily="34" charset="0"/>
              <a:ea typeface="+mn-ea"/>
              <a:cs typeface="Times New Roman" panose="02020603050405020304" pitchFamily="18" charset="0"/>
            </a:rPr>
            <a:t>)</a:t>
          </a:r>
          <a:endParaRPr lang="en-US" sz="1200" dirty="0">
            <a:solidFill>
              <a:schemeClr val="bg2"/>
            </a:solidFill>
            <a:latin typeface="Tenorite"/>
            <a:ea typeface="+mn-ea"/>
            <a:cs typeface="+mn-cs"/>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a:xfrm>
          <a:off x="1230150" y="1450552"/>
          <a:ext cx="978919" cy="755805"/>
        </a:xfrm>
        <a:prstGeom prst="rect">
          <a:avLst/>
        </a:prstGeom>
      </dgm:spPr>
      <dgm:t>
        <a:bodyPr/>
        <a:lstStyle/>
        <a:p>
          <a:pPr>
            <a:spcAft>
              <a:spcPct val="35000"/>
            </a:spcAft>
            <a:buNone/>
          </a:pPr>
          <a:r>
            <a:rPr lang="en-US" sz="1600" b="1" dirty="0">
              <a:solidFill>
                <a:schemeClr val="bg2"/>
              </a:solidFill>
              <a:latin typeface="Tenorite"/>
              <a:ea typeface="+mn-ea"/>
              <a:cs typeface="+mn-cs"/>
            </a:rPr>
            <a:t>Step 2 </a:t>
          </a:r>
          <a:r>
            <a:rPr lang="en-US" sz="1400" b="0" dirty="0">
              <a:solidFill>
                <a:schemeClr val="bg2"/>
              </a:solidFill>
              <a:latin typeface="Tenorite"/>
              <a:ea typeface="+mn-ea"/>
              <a:cs typeface="+mn-cs"/>
            </a:rPr>
            <a:t>Pri</a:t>
          </a:r>
          <a:r>
            <a:rPr lang="en-US" sz="1400" dirty="0">
              <a:solidFill>
                <a:schemeClr val="bg2"/>
              </a:solidFill>
              <a:latin typeface="Tenorite"/>
              <a:ea typeface="+mn-ea"/>
              <a:cs typeface="+mn-cs"/>
            </a:rPr>
            <a:t>ncipals: Workshop   FY 24 Budget</a:t>
          </a:r>
        </a:p>
        <a:p>
          <a:pPr>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January 24, 2023</a:t>
          </a:r>
          <a:endParaRPr lang="en-US" sz="1200" dirty="0">
            <a:solidFill>
              <a:srgbClr val="FF0000"/>
            </a:solidFill>
            <a:latin typeface="Tenorite"/>
            <a:ea typeface="+mn-ea"/>
            <a:cs typeface="+mn-cs"/>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a:xfrm rot="5400000">
          <a:off x="328746" y="1426390"/>
          <a:ext cx="573967" cy="955068"/>
        </a:xfrm>
        <a:prstGeom prst="corner">
          <a:avLst>
            <a:gd name="adj1" fmla="val 16120"/>
            <a:gd name="adj2" fmla="val 16110"/>
          </a:avLst>
        </a:prstGeom>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a:xfrm>
          <a:off x="932491" y="1356077"/>
          <a:ext cx="162687" cy="162687"/>
        </a:xfrm>
        <a:prstGeom prst="triangle">
          <a:avLst>
            <a:gd name="adj" fmla="val 100000"/>
          </a:avLst>
        </a:prstGeom>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a:xfrm rot="5400000">
          <a:off x="1384298" y="1165192"/>
          <a:ext cx="573967" cy="955068"/>
        </a:xfrm>
        <a:prstGeom prst="corner">
          <a:avLst>
            <a:gd name="adj1" fmla="val 16120"/>
            <a:gd name="adj2" fmla="val 16110"/>
          </a:avLst>
        </a:prstGeom>
      </dgm:spPr>
    </dgm:pt>
    <dgm:pt modelId="{E8B40589-00D1-4838-8AD8-123CD845CC3A}" type="pres">
      <dgm:prSet presAssocID="{CBFAD42E-BC13-4677-A698-C8417C853277}" presName="ParentText" presStyleLbl="revTx" presStyleIdx="1" presStyleCnt="7" custScaleX="113532" custLinFactNeighborX="4923">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a:xfrm>
          <a:off x="1988043" y="1094879"/>
          <a:ext cx="162687" cy="162687"/>
        </a:xfrm>
        <a:prstGeom prst="triangle">
          <a:avLst>
            <a:gd name="adj" fmla="val 100000"/>
          </a:avLst>
        </a:prstGeom>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a:xfrm rot="5400000">
          <a:off x="2439850" y="903995"/>
          <a:ext cx="573967" cy="955068"/>
        </a:xfrm>
        <a:prstGeom prst="corner">
          <a:avLst>
            <a:gd name="adj1" fmla="val 16120"/>
            <a:gd name="adj2" fmla="val 16110"/>
          </a:avLst>
        </a:prstGeom>
      </dgm:spPr>
    </dgm:pt>
    <dgm:pt modelId="{A01F39AB-3E94-413F-B395-2CF4CF9063BE}" type="pres">
      <dgm:prSet presAssocID="{CC1B2A00-68A2-416B-8F3C-D16E0AA80116}" presName="ParentText" presStyleLbl="revTx" presStyleIdx="2" presStyleCnt="7" custScaleX="115776" custLinFactNeighborX="7736" custLinFactNeighborY="802">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a:xfrm>
          <a:off x="3043595" y="833682"/>
          <a:ext cx="162687" cy="162687"/>
        </a:xfrm>
        <a:prstGeom prst="triangle">
          <a:avLst>
            <a:gd name="adj" fmla="val 100000"/>
          </a:avLst>
        </a:prstGeom>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a:xfrm rot="5400000">
          <a:off x="3545427" y="594366"/>
          <a:ext cx="573967" cy="955068"/>
        </a:xfrm>
        <a:prstGeom prst="corner">
          <a:avLst>
            <a:gd name="adj1" fmla="val 16120"/>
            <a:gd name="adj2" fmla="val 16110"/>
          </a:avLst>
        </a:prstGeom>
      </dgm:spPr>
    </dgm:pt>
    <dgm:pt modelId="{7607999D-1219-4E19-B4D8-80FBD9B53FC0}" type="pres">
      <dgm:prSet presAssocID="{9BB649CE-74CD-4483-9383-CCF688F359CC}" presName="ParentText" presStyleLbl="revTx" presStyleIdx="3" presStyleCnt="7" custScaleX="107092" custScaleY="112816" custLinFactNeighborX="7919" custLinFactNeighborY="6812">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a:xfrm>
          <a:off x="4149172" y="524052"/>
          <a:ext cx="162687" cy="162687"/>
        </a:xfrm>
        <a:prstGeom prst="triangle">
          <a:avLst>
            <a:gd name="adj" fmla="val 100000"/>
          </a:avLst>
        </a:prstGeom>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a:xfrm rot="5400000">
          <a:off x="4571861" y="333168"/>
          <a:ext cx="573967" cy="955068"/>
        </a:xfrm>
        <a:prstGeom prst="corner">
          <a:avLst>
            <a:gd name="adj1" fmla="val 16120"/>
            <a:gd name="adj2" fmla="val 16110"/>
          </a:avLst>
        </a:prstGeom>
      </dgm:spPr>
    </dgm:pt>
    <dgm:pt modelId="{206A2E6F-C869-44E6-99A4-DF2204F37ADC}" type="pres">
      <dgm:prSet presAssocID="{C8D17AA3-A208-483B-8C96-381C095C31D7}" presName="ParentText" presStyleLbl="revTx" presStyleIdx="4" presStyleCnt="7" custScaleX="105828" custLinFactNeighborX="6267" custLinFactNeighborY="1417">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a:xfrm>
          <a:off x="5175606" y="262855"/>
          <a:ext cx="162687" cy="162687"/>
        </a:xfrm>
        <a:prstGeom prst="triangle">
          <a:avLst>
            <a:gd name="adj" fmla="val 100000"/>
          </a:avLst>
        </a:prstGeom>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a:xfrm rot="5400000">
          <a:off x="5627642" y="71971"/>
          <a:ext cx="573967" cy="955068"/>
        </a:xfrm>
        <a:prstGeom prst="corner">
          <a:avLst>
            <a:gd name="adj1" fmla="val 16120"/>
            <a:gd name="adj2" fmla="val 16110"/>
          </a:avLst>
        </a:prstGeom>
      </dgm:spPr>
    </dgm:pt>
    <dgm:pt modelId="{4815C9C2-7172-49B5-AAA4-580ECA3DFE29}" type="pres">
      <dgm:prSet presAssocID="{6C3A5691-9935-4850-A7F8-C5616876CEF5}" presName="ParentText" presStyleLbl="revTx" presStyleIdx="5" presStyleCnt="7" custScaleX="106771"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a:xfrm>
          <a:off x="6231387" y="1658"/>
          <a:ext cx="162687" cy="162687"/>
        </a:xfrm>
        <a:prstGeom prst="triangle">
          <a:avLst>
            <a:gd name="adj" fmla="val 100000"/>
          </a:avLst>
        </a:prstGeom>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a:xfrm rot="5400000">
          <a:off x="6662058" y="-189225"/>
          <a:ext cx="573967" cy="955068"/>
        </a:xfrm>
        <a:prstGeom prst="corner">
          <a:avLst>
            <a:gd name="adj1" fmla="val 16120"/>
            <a:gd name="adj2" fmla="val 16110"/>
          </a:avLst>
        </a:prstGeom>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71452" y="2120695"/>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136420" y="2522875"/>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sp:txBody>
      <dsp:txXfrm>
        <a:off x="136420" y="2522875"/>
        <a:ext cx="1215226" cy="1065217"/>
      </dsp:txXfrm>
    </dsp:sp>
    <dsp:sp modelId="{BF36F651-9306-4FAE-98A3-35BD65F0CE8C}">
      <dsp:nvSpPr>
        <dsp:cNvPr id="0" name=""/>
        <dsp:cNvSpPr/>
      </dsp:nvSpPr>
      <dsp:spPr>
        <a:xfrm>
          <a:off x="1122358" y="2021596"/>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759127" y="1752568"/>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601698" y="2154749"/>
          <a:ext cx="1379671"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2 </a:t>
          </a:r>
          <a:r>
            <a:rPr lang="en-US" sz="1400" b="0" kern="1200" dirty="0">
              <a:solidFill>
                <a:schemeClr val="bg2"/>
              </a:solidFill>
              <a:latin typeface="Tenorite"/>
              <a:ea typeface="+mn-ea"/>
              <a:cs typeface="+mn-cs"/>
            </a:rPr>
            <a:t>Pri</a:t>
          </a:r>
          <a:r>
            <a:rPr lang="en-US" sz="1400" kern="1200" dirty="0">
              <a:solidFill>
                <a:schemeClr val="bg2"/>
              </a:solidFill>
              <a:latin typeface="Tenorite"/>
              <a:ea typeface="+mn-ea"/>
              <a:cs typeface="+mn-cs"/>
            </a:rPr>
            <a:t>ncipals: Workshop   FY 24 Budget</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January 24, 2023</a:t>
          </a:r>
          <a:endParaRPr lang="en-US" sz="1200" kern="1200" dirty="0">
            <a:solidFill>
              <a:srgbClr val="FF0000"/>
            </a:solidFill>
            <a:latin typeface="Tenorite"/>
            <a:ea typeface="+mn-ea"/>
            <a:cs typeface="+mn-cs"/>
          </a:endParaRPr>
        </a:p>
      </dsp:txBody>
      <dsp:txXfrm>
        <a:off x="1601698" y="2154749"/>
        <a:ext cx="1379671" cy="1065217"/>
      </dsp:txXfrm>
    </dsp:sp>
    <dsp:sp modelId="{CF777F59-7D55-4DCB-9264-A6427EA7C9F7}">
      <dsp:nvSpPr>
        <dsp:cNvPr id="0" name=""/>
        <dsp:cNvSpPr/>
      </dsp:nvSpPr>
      <dsp:spPr>
        <a:xfrm>
          <a:off x="2610033" y="1653470"/>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3246802" y="1384441"/>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3109922" y="1795165"/>
          <a:ext cx="140694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3              </a:t>
          </a:r>
          <a:r>
            <a:rPr lang="en-US" sz="1400" kern="1200" dirty="0">
              <a:solidFill>
                <a:schemeClr val="bg2"/>
              </a:solidFill>
              <a:latin typeface="Tenorite"/>
              <a:ea typeface="+mn-ea"/>
              <a:cs typeface="+mn-cs"/>
            </a:rPr>
            <a:t>GO Team Initial Budget Session: Allocation</a:t>
          </a:r>
        </a:p>
        <a:p>
          <a:pPr marL="0" lvl="0" indent="0" algn="l" defTabSz="711200" rtl="0">
            <a:lnSpc>
              <a:spcPct val="90000"/>
            </a:lnSpc>
            <a:spcBef>
              <a:spcPct val="0"/>
            </a:spcBef>
            <a:spcAft>
              <a:spcPct val="35000"/>
            </a:spcAft>
            <a:buNone/>
          </a:pPr>
          <a:r>
            <a:rPr lang="en-US" sz="1200" kern="1200" dirty="0">
              <a:solidFill>
                <a:srgbClr val="FF0000"/>
              </a:solidFill>
              <a:latin typeface="Tenorite"/>
              <a:ea typeface="+mn-ea"/>
              <a:cs typeface="+mn-cs"/>
            </a:rPr>
            <a:t>January 31</a:t>
          </a:r>
        </a:p>
        <a:p>
          <a:pPr marL="0" lvl="0" indent="0" algn="l" defTabSz="711200" rtl="0">
            <a:lnSpc>
              <a:spcPct val="90000"/>
            </a:lnSpc>
            <a:spcBef>
              <a:spcPct val="0"/>
            </a:spcBef>
            <a:spcAft>
              <a:spcPct val="35000"/>
            </a:spcAft>
            <a:buNone/>
          </a:pPr>
          <a:r>
            <a:rPr lang="en-US" sz="1200" kern="1200" dirty="0">
              <a:solidFill>
                <a:srgbClr val="FF0000"/>
              </a:solidFill>
              <a:latin typeface="Tenorite"/>
              <a:ea typeface="+mn-ea"/>
              <a:cs typeface="+mn-cs"/>
            </a:rPr>
            <a:t>January 24 – </a:t>
          </a:r>
          <a:r>
            <a:rPr lang="en-US" sz="1200" kern="1200" dirty="0">
              <a:solidFill>
                <a:srgbClr val="FF0000"/>
              </a:solidFill>
              <a:latin typeface="Calibri"/>
              <a:ea typeface="+mn-ea"/>
              <a:cs typeface="+mn-cs"/>
            </a:rPr>
            <a:t>early February </a:t>
          </a:r>
          <a:endParaRPr lang="en-US" sz="1200" kern="1200" dirty="0">
            <a:solidFill>
              <a:srgbClr val="FF0000"/>
            </a:solidFill>
            <a:latin typeface="Tenorite"/>
            <a:ea typeface="+mn-ea"/>
            <a:cs typeface="+mn-cs"/>
          </a:endParaRPr>
        </a:p>
      </dsp:txBody>
      <dsp:txXfrm>
        <a:off x="3109922" y="1795165"/>
        <a:ext cx="1406940" cy="1065217"/>
      </dsp:txXfrm>
    </dsp:sp>
    <dsp:sp modelId="{0B6A4153-48F2-495A-8F36-EF367C3A1F65}">
      <dsp:nvSpPr>
        <dsp:cNvPr id="0" name=""/>
        <dsp:cNvSpPr/>
      </dsp:nvSpPr>
      <dsp:spPr>
        <a:xfrm>
          <a:off x="4097708" y="1285343"/>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4734476" y="948056"/>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4652586" y="1354540"/>
          <a:ext cx="1301410" cy="120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4         </a:t>
          </a:r>
          <a:r>
            <a:rPr lang="en-US" sz="1400" kern="1200" dirty="0">
              <a:solidFill>
                <a:schemeClr val="bg2"/>
              </a:solidFill>
              <a:latin typeface="Tenorite"/>
              <a:ea typeface="+mn-ea"/>
              <a:cs typeface="+mn-cs"/>
            </a:rPr>
            <a:t> Principals: Associate Supt. Discussions and Review</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kern="1200" dirty="0">
              <a:solidFill>
                <a:schemeClr val="bg2"/>
              </a:solidFill>
              <a:latin typeface="Calibri" panose="020F0502020204030204" pitchFamily="34" charset="0"/>
              <a:ea typeface="+mn-ea"/>
              <a:cs typeface="Times New Roman" panose="02020603050405020304" pitchFamily="18" charset="0"/>
            </a:rPr>
            <a:t>)</a:t>
          </a:r>
          <a:endParaRPr lang="en-US" sz="1200" kern="1200" dirty="0">
            <a:solidFill>
              <a:schemeClr val="bg2"/>
            </a:solidFill>
            <a:latin typeface="Tenorite"/>
            <a:ea typeface="+mn-ea"/>
            <a:cs typeface="+mn-cs"/>
          </a:endParaRPr>
        </a:p>
      </dsp:txBody>
      <dsp:txXfrm>
        <a:off x="4652586" y="1354540"/>
        <a:ext cx="1301410" cy="1201735"/>
      </dsp:txXfrm>
    </dsp:sp>
    <dsp:sp modelId="{14D6D005-BE49-4BAB-95C3-4B8C975E012F}">
      <dsp:nvSpPr>
        <dsp:cNvPr id="0" name=""/>
        <dsp:cNvSpPr/>
      </dsp:nvSpPr>
      <dsp:spPr>
        <a:xfrm>
          <a:off x="5585383" y="848957"/>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6222151" y="579929"/>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6127866" y="997204"/>
          <a:ext cx="128605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marL="0" lvl="0" indent="0" algn="l" defTabSz="711200">
            <a:lnSpc>
              <a:spcPct val="100000"/>
            </a:lnSpc>
            <a:spcBef>
              <a:spcPct val="0"/>
            </a:spcBef>
            <a:spcAft>
              <a:spcPts val="0"/>
            </a:spcAft>
            <a:buNone/>
          </a:pPr>
          <a:r>
            <a:rPr lang="en-US" sz="1400" kern="1200" dirty="0">
              <a:solidFill>
                <a:srgbClr val="44546A"/>
              </a:solidFill>
              <a:latin typeface="Tenorite"/>
              <a:ea typeface="+mn-ea"/>
              <a:cs typeface="+mn-cs"/>
            </a:rPr>
            <a:t>GO Team Feedback Session: Draft Budget Presented &amp; Discussed </a:t>
          </a:r>
        </a:p>
        <a:p>
          <a:pPr marL="0" lvl="0" indent="0" algn="l" defTabSz="711200">
            <a:lnSpc>
              <a:spcPct val="100000"/>
            </a:lnSpc>
            <a:spcBef>
              <a:spcPct val="0"/>
            </a:spcBef>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13</a:t>
          </a:r>
        </a:p>
        <a:p>
          <a:pPr marL="0" lvl="0" indent="0" algn="l" defTabSz="711200">
            <a:lnSpc>
              <a:spcPct val="100000"/>
            </a:lnSpc>
            <a:spcBef>
              <a:spcPct val="0"/>
            </a:spcBef>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sp:txBody>
      <dsp:txXfrm>
        <a:off x="6127866" y="997204"/>
        <a:ext cx="1286050" cy="1065217"/>
      </dsp:txXfrm>
    </dsp:sp>
    <dsp:sp modelId="{83CE1626-AB3F-41DF-AF17-CD304E816755}">
      <dsp:nvSpPr>
        <dsp:cNvPr id="0" name=""/>
        <dsp:cNvSpPr/>
      </dsp:nvSpPr>
      <dsp:spPr>
        <a:xfrm>
          <a:off x="7073058" y="480831"/>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7709826" y="211802"/>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7628696" y="613120"/>
          <a:ext cx="1297509"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6               </a:t>
          </a:r>
          <a:r>
            <a:rPr lang="en-US" sz="1400" b="0" kern="1200" dirty="0">
              <a:solidFill>
                <a:schemeClr val="bg2"/>
              </a:solidFill>
              <a:latin typeface="Tenorite"/>
              <a:ea typeface="+mn-ea"/>
              <a:cs typeface="+mn-cs"/>
            </a:rPr>
            <a:t>Principals:</a:t>
          </a:r>
          <a:r>
            <a:rPr lang="en-US" sz="1600" b="1" kern="1200" dirty="0">
              <a:solidFill>
                <a:schemeClr val="bg2"/>
              </a:solidFill>
              <a:latin typeface="Tenorite"/>
              <a:ea typeface="+mn-ea"/>
              <a:cs typeface="+mn-cs"/>
            </a:rPr>
            <a:t> </a:t>
          </a:r>
          <a:r>
            <a:rPr lang="en-US" sz="1400" b="0" kern="1200" dirty="0">
              <a:solidFill>
                <a:schemeClr val="bg2"/>
              </a:solidFill>
              <a:latin typeface="Tenorite"/>
              <a:ea typeface="+mn-ea"/>
              <a:cs typeface="+mn-cs"/>
            </a:rPr>
            <a:t>HR Staffing Conferences Begin</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kern="1200" dirty="0">
            <a:solidFill>
              <a:srgbClr val="FF0000"/>
            </a:solidFill>
            <a:latin typeface="Tenorite"/>
            <a:ea typeface="+mn-ea"/>
            <a:cs typeface="+mn-cs"/>
          </a:endParaRPr>
        </a:p>
      </dsp:txBody>
      <dsp:txXfrm>
        <a:off x="7628696" y="613120"/>
        <a:ext cx="1297509" cy="1065217"/>
      </dsp:txXfrm>
    </dsp:sp>
    <dsp:sp modelId="{8A8BDF46-5CD7-4385-AD19-1595B30DFB05}">
      <dsp:nvSpPr>
        <dsp:cNvPr id="0" name=""/>
        <dsp:cNvSpPr/>
      </dsp:nvSpPr>
      <dsp:spPr>
        <a:xfrm>
          <a:off x="8560733" y="112704"/>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9197501" y="-156323"/>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9048372" y="272029"/>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7      </a:t>
          </a:r>
          <a:r>
            <a:rPr lang="en-US" sz="1400" kern="1200" dirty="0">
              <a:solidFill>
                <a:schemeClr val="bg2"/>
              </a:solidFill>
              <a:latin typeface="Tenorite"/>
              <a:ea typeface="+mn-ea"/>
              <a:cs typeface="+mn-cs"/>
            </a:rPr>
            <a:t>GO Team Final Budget Approval Meeting</a:t>
          </a:r>
        </a:p>
        <a:p>
          <a:pPr marL="0" lvl="0" indent="0" algn="l" defTabSz="711200">
            <a:lnSpc>
              <a:spcPct val="90000"/>
            </a:lnSpc>
            <a:spcBef>
              <a:spcPct val="0"/>
            </a:spcBef>
            <a:spcAft>
              <a:spcPct val="35000"/>
            </a:spcAft>
            <a:buNone/>
          </a:pPr>
          <a:r>
            <a:rPr lang="en-US" sz="1200" kern="1200" dirty="0">
              <a:solidFill>
                <a:srgbClr val="FF0000"/>
              </a:solidFill>
              <a:highlight>
                <a:srgbClr val="FFFF00"/>
              </a:highlight>
              <a:latin typeface="Calibri" panose="020F0502020204030204" pitchFamily="34" charset="0"/>
              <a:ea typeface="+mn-ea"/>
              <a:cs typeface="Times New Roman" panose="02020603050405020304" pitchFamily="18" charset="0"/>
            </a:rPr>
            <a:t>March 14</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Budgets Approved by  March 17 </a:t>
          </a:r>
          <a:endParaRPr lang="en-US" sz="1200" b="1" kern="1200" dirty="0">
            <a:solidFill>
              <a:srgbClr val="FF0000"/>
            </a:solidFill>
            <a:latin typeface="Tenorite"/>
            <a:ea typeface="+mn-ea"/>
            <a:cs typeface="+mn-cs"/>
          </a:endParaRPr>
        </a:p>
      </dsp:txBody>
      <dsp:txXfrm>
        <a:off x="9048372" y="272029"/>
        <a:ext cx="1215226" cy="106521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3/13/2023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4590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561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8964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 am passing out the definitions for these funding categories. You will see what makes up each category. Although the school’s total budget amount will not change, allocation per function may change depending on our conversations and school needs.</a:t>
            </a:r>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a:p>
        </p:txBody>
      </p:sp>
    </p:spTree>
    <p:extLst>
      <p:ext uri="{BB962C8B-B14F-4D97-AF65-F5344CB8AC3E}">
        <p14:creationId xmlns:p14="http://schemas.microsoft.com/office/powerpoint/2010/main" val="3781396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i="1"/>
              <a:t>Explain the pie chart and allocations</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a:p>
        </p:txBody>
      </p:sp>
    </p:spTree>
    <p:extLst>
      <p:ext uri="{BB962C8B-B14F-4D97-AF65-F5344CB8AC3E}">
        <p14:creationId xmlns:p14="http://schemas.microsoft.com/office/powerpoint/2010/main" val="2401720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2388221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384799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137880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5400000" flipH="1" flipV="1">
            <a:off x="9232774" y="3898774"/>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3132390" y="2258255"/>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3132390" y="2790600"/>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570687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406490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6069267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52915707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277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1032586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28828292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4983223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6923246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97063100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301050474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89516410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20129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35915469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281793848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7626849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835836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377428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140766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847151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86056881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4528412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7403572"/>
      </p:ext>
    </p:extLst>
  </p:cSld>
  <p:clrMapOvr>
    <a:masterClrMapping/>
  </p:clrMapOvr>
  <p:transition spd="slow">
    <p:check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510272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1042158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33257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2388431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3917288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944991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61787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8925945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0846738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4109144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049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38902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7281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5" r:id="rId2"/>
    <p:sldLayoutId id="2147483693" r:id="rId3"/>
    <p:sldLayoutId id="2147483671" r:id="rId4"/>
    <p:sldLayoutId id="2147483672" r:id="rId5"/>
    <p:sldLayoutId id="2147483673" r:id="rId6"/>
    <p:sldLayoutId id="2147483684" r:id="rId7"/>
    <p:sldLayoutId id="2147483675" r:id="rId8"/>
    <p:sldLayoutId id="2147483676" r:id="rId9"/>
    <p:sldLayoutId id="2147483677" r:id="rId10"/>
    <p:sldLayoutId id="2147483685" r:id="rId11"/>
    <p:sldLayoutId id="2147483688" r:id="rId12"/>
    <p:sldLayoutId id="2147483692" r:id="rId13"/>
    <p:sldLayoutId id="2147483682" r:id="rId14"/>
    <p:sldLayoutId id="2147483732" r:id="rId15"/>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37399731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94912440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5120">
          <p15:clr>
            <a:srgbClr val="A4A3A4"/>
          </p15:clr>
        </p15:guide>
        <p15:guide id="3" pos="320">
          <p15:clr>
            <a:srgbClr val="547EBF"/>
          </p15:clr>
        </p15:guide>
        <p15:guide id="4" orient="horz" pos="240">
          <p15:clr>
            <a:srgbClr val="547EBF"/>
          </p15:clr>
        </p15:guide>
        <p15:guide id="5" pos="9920">
          <p15:clr>
            <a:srgbClr val="547EBF"/>
          </p15:clr>
        </p15:guide>
        <p15:guide id="6" orient="horz" pos="4080">
          <p15:clr>
            <a:srgbClr val="547EBF"/>
          </p15:clr>
        </p15:guide>
        <p15:guide id="7" pos="5280">
          <p15:clr>
            <a:srgbClr val="547EBF"/>
          </p15:clr>
        </p15:guide>
        <p15:guide id="8" pos="4960">
          <p15:clr>
            <a:srgbClr val="547EBF"/>
          </p15:clr>
        </p15:guide>
        <p15:guide id="9" pos="2816">
          <p15:clr>
            <a:srgbClr val="547EBF"/>
          </p15:clr>
        </p15:guide>
        <p15:guide id="10" pos="2464">
          <p15:clr>
            <a:srgbClr val="547EBF"/>
          </p15:clr>
        </p15:guide>
        <p15:guide id="11" pos="7424">
          <p15:clr>
            <a:srgbClr val="547EBF"/>
          </p15:clr>
        </p15:guide>
        <p15:guide id="12" pos="7776">
          <p15:clr>
            <a:srgbClr val="547EBF"/>
          </p15:clr>
        </p15:guide>
        <p15:guide id="13" pos="6624">
          <p15:clr>
            <a:srgbClr val="9FCC3B"/>
          </p15:clr>
        </p15:guide>
        <p15:guide id="14" pos="6944">
          <p15:clr>
            <a:srgbClr val="9FCC3B"/>
          </p15:clr>
        </p15:guide>
        <p15:guide id="15" pos="3616">
          <p15:clr>
            <a:srgbClr val="9FCC3B"/>
          </p15:clr>
        </p15:guide>
        <p15:guide id="16" pos="3296">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presentation/d/156EmiL8o8CLr_gArZLdot3d-483Kma2ojLZKZ7Y4fJw/edit#slide=id.g1111b4ded95_0_88" TargetMode="External"/><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2.xml"/><Relationship Id="rId7" Type="http://schemas.openxmlformats.org/officeDocument/2006/relationships/image" Target="../media/image19.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5997495" y="2319383"/>
            <a:ext cx="5491571" cy="1514019"/>
          </a:xfrm>
        </p:spPr>
        <p:txBody>
          <a:bodyPr/>
          <a:lstStyle/>
          <a:p>
            <a:r>
              <a:rPr lang="en-US" sz="2800" dirty="0"/>
              <a:t>John Lewis Invictus Academy </a:t>
            </a:r>
            <a:r>
              <a:rPr lang="en-US" dirty="0"/>
              <a:t>FY24 Budget Approval Meeting</a:t>
            </a:r>
          </a:p>
        </p:txBody>
      </p:sp>
      <p:pic>
        <p:nvPicPr>
          <p:cNvPr id="7" name="Picture 6" descr="Logo, company name&#10;&#10;Description automatically generated">
            <a:extLst>
              <a:ext uri="{FF2B5EF4-FFF2-40B4-BE49-F238E27FC236}">
                <a16:creationId xmlns:a16="http://schemas.microsoft.com/office/drawing/2014/main" id="{0D519ED8-8D42-61A4-59B0-74E735F5F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5" y="150161"/>
            <a:ext cx="3366392" cy="1669556"/>
          </a:xfrm>
          <a:prstGeom prst="rect">
            <a:avLst/>
          </a:prstGeom>
        </p:spPr>
      </p:pic>
      <p:sp>
        <p:nvSpPr>
          <p:cNvPr id="3" name="Title 2">
            <a:extLst>
              <a:ext uri="{FF2B5EF4-FFF2-40B4-BE49-F238E27FC236}">
                <a16:creationId xmlns:a16="http://schemas.microsoft.com/office/drawing/2014/main" id="{CA920FDC-F678-DF9F-5ECF-1E5A61BD77A3}"/>
              </a:ext>
            </a:extLst>
          </p:cNvPr>
          <p:cNvSpPr txBox="1">
            <a:spLocks/>
          </p:cNvSpPr>
          <p:nvPr/>
        </p:nvSpPr>
        <p:spPr>
          <a:xfrm>
            <a:off x="1882695" y="5600992"/>
            <a:ext cx="8229600" cy="768096"/>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sz="3600" dirty="0"/>
            </a:br>
            <a:r>
              <a:rPr lang="en-US" sz="3600" dirty="0"/>
              <a:t>Ramon Garner, Principal</a:t>
            </a:r>
          </a:p>
          <a:p>
            <a:r>
              <a:rPr lang="en-US" sz="3600" dirty="0"/>
              <a:t>March 13, 2023</a:t>
            </a:r>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normAutofit fontScale="90000"/>
          </a:bodyPr>
          <a:lstStyle/>
          <a:p>
            <a:r>
              <a:rPr lang="en-US" dirty="0"/>
              <a:t>Staffing Conference Changes</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2289362"/>
            <a:ext cx="4572001" cy="2846659"/>
          </a:xfrm>
        </p:spPr>
        <p:txBody>
          <a:bodyPr/>
          <a:lstStyle/>
          <a:p>
            <a:r>
              <a:rPr lang="en-US" sz="2400" dirty="0"/>
              <a:t>There </a:t>
            </a:r>
            <a:r>
              <a:rPr lang="en-US" sz="2400" dirty="0">
                <a:highlight>
                  <a:srgbClr val="FFFF00"/>
                </a:highlight>
              </a:rPr>
              <a:t>were not </a:t>
            </a:r>
            <a:r>
              <a:rPr lang="en-US" sz="2400" dirty="0"/>
              <a:t>any changes made to the draft budget we discussed at our last meeting. </a:t>
            </a:r>
          </a:p>
          <a:p>
            <a:r>
              <a:rPr lang="en-US" sz="2400" dirty="0"/>
              <a:t>As a quick summary, we will review the Budget by Function on the next slides.</a:t>
            </a:r>
            <a:endParaRPr lang="en-US" sz="2400" dirty="0">
              <a:highlight>
                <a:srgbClr val="FFFF00"/>
              </a:highlight>
            </a:endParaRP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fld id="{294A09A9-5501-47C1-A89A-A340965A2BE2}" type="slidenum">
              <a:rPr lang="en-US" smtClean="0"/>
              <a:pPr/>
              <a:t>10</a:t>
            </a:fld>
            <a:endParaRPr lang="en-US" dirty="0"/>
          </a:p>
        </p:txBody>
      </p:sp>
      <p:pic>
        <p:nvPicPr>
          <p:cNvPr id="53" name="Picture Placeholder 52">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3012005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399" y="430492"/>
            <a:ext cx="8229600" cy="602055"/>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a:solidFill>
                  <a:sysClr val="windowText" lastClr="000000"/>
                </a:solidFill>
                <a:latin typeface="Calibri"/>
              </a:rPr>
              <a:t>Budget by Function </a:t>
            </a:r>
          </a:p>
          <a:p>
            <a:pPr>
              <a:defRPr/>
            </a:pPr>
            <a:r>
              <a:rPr lang="en-US" sz="3400" i="1" dirty="0">
                <a:solidFill>
                  <a:sysClr val="windowText" lastClr="000000"/>
                </a:solidFill>
                <a:latin typeface="Calibri"/>
              </a:rPr>
              <a:t>*Based on Current Allocation of School Budget</a:t>
            </a:r>
          </a:p>
          <a:p>
            <a:pPr>
              <a:defRPr/>
            </a:pPr>
            <a:endParaRPr lang="en-US" dirty="0">
              <a:solidFill>
                <a:sysClr val="windowText" lastClr="000000"/>
              </a:solidFill>
              <a:latin typeface="Calibri"/>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11</a:t>
            </a:fld>
            <a:endParaRPr lang="en-US">
              <a:solidFill>
                <a:srgbClr val="F5F5F5"/>
              </a:solidFill>
            </a:endParaRPr>
          </a:p>
        </p:txBody>
      </p:sp>
      <p:pic>
        <p:nvPicPr>
          <p:cNvPr id="9" name="Picture 8">
            <a:extLst>
              <a:ext uri="{FF2B5EF4-FFF2-40B4-BE49-F238E27FC236}">
                <a16:creationId xmlns:a16="http://schemas.microsoft.com/office/drawing/2014/main" id="{008A666E-D67B-87E1-CFB3-FE50ABF6A1E1}"/>
              </a:ext>
            </a:extLst>
          </p:cNvPr>
          <p:cNvPicPr>
            <a:picLocks noChangeAspect="1"/>
          </p:cNvPicPr>
          <p:nvPr/>
        </p:nvPicPr>
        <p:blipFill>
          <a:blip r:embed="rId3"/>
          <a:stretch>
            <a:fillRect/>
          </a:stretch>
        </p:blipFill>
        <p:spPr>
          <a:xfrm>
            <a:off x="2251969" y="1269506"/>
            <a:ext cx="8602461" cy="5078027"/>
          </a:xfrm>
          <a:prstGeom prst="rect">
            <a:avLst/>
          </a:prstGeom>
        </p:spPr>
      </p:pic>
    </p:spTree>
    <p:extLst>
      <p:ext uri="{BB962C8B-B14F-4D97-AF65-F5344CB8AC3E}">
        <p14:creationId xmlns:p14="http://schemas.microsoft.com/office/powerpoint/2010/main" val="1129150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1096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a:solidFill>
                  <a:sysClr val="windowText" lastClr="000000"/>
                </a:solidFill>
                <a:latin typeface="Calibri"/>
              </a:rPr>
              <a:t>Budget by Function </a:t>
            </a:r>
          </a:p>
          <a:p>
            <a:pPr>
              <a:defRPr/>
            </a:pPr>
            <a:r>
              <a:rPr lang="en-US" sz="3600" i="1" dirty="0">
                <a:solidFill>
                  <a:sysClr val="windowText" lastClr="000000"/>
                </a:solidFill>
                <a:latin typeface="Calibri"/>
              </a:rPr>
              <a:t>*Based on Current Allocation of School Budget</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12</a:t>
            </a:fld>
            <a:endParaRPr lang="en-US">
              <a:solidFill>
                <a:srgbClr val="F5F5F5"/>
              </a:solidFill>
            </a:endParaRPr>
          </a:p>
        </p:txBody>
      </p:sp>
      <p:pic>
        <p:nvPicPr>
          <p:cNvPr id="7" name="Picture 6">
            <a:extLst>
              <a:ext uri="{FF2B5EF4-FFF2-40B4-BE49-F238E27FC236}">
                <a16:creationId xmlns:a16="http://schemas.microsoft.com/office/drawing/2014/main" id="{95069161-0392-EAF0-825C-442E386CD706}"/>
              </a:ext>
            </a:extLst>
          </p:cNvPr>
          <p:cNvPicPr>
            <a:picLocks noChangeAspect="1"/>
          </p:cNvPicPr>
          <p:nvPr/>
        </p:nvPicPr>
        <p:blipFill>
          <a:blip r:embed="rId3"/>
          <a:stretch>
            <a:fillRect/>
          </a:stretch>
        </p:blipFill>
        <p:spPr>
          <a:xfrm>
            <a:off x="2708614" y="987641"/>
            <a:ext cx="7689172" cy="4882718"/>
          </a:xfrm>
          <a:prstGeom prst="rect">
            <a:avLst/>
          </a:prstGeom>
        </p:spPr>
      </p:pic>
    </p:spTree>
    <p:extLst>
      <p:ext uri="{BB962C8B-B14F-4D97-AF65-F5344CB8AC3E}">
        <p14:creationId xmlns:p14="http://schemas.microsoft.com/office/powerpoint/2010/main" val="716182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229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28DC-195E-4A4E-AEBA-5E0D1DB03B76}"/>
              </a:ext>
            </a:extLst>
          </p:cNvPr>
          <p:cNvSpPr>
            <a:spLocks noGrp="1"/>
          </p:cNvSpPr>
          <p:nvPr>
            <p:ph type="title"/>
          </p:nvPr>
        </p:nvSpPr>
        <p:spPr>
          <a:xfrm>
            <a:off x="1587865" y="1980844"/>
            <a:ext cx="5829885" cy="3289971"/>
          </a:xfrm>
        </p:spPr>
        <p:txBody>
          <a:bodyPr>
            <a:noAutofit/>
          </a:bodyPr>
          <a:lstStyle/>
          <a:p>
            <a:r>
              <a:rPr lang="en-US" sz="3000" dirty="0">
                <a:solidFill>
                  <a:schemeClr val="bg2"/>
                </a:solidFill>
                <a:latin typeface="Tenorite" panose="00000500000000000000" pitchFamily="2" charset="0"/>
              </a:rPr>
              <a:t>The GO Team needs to </a:t>
            </a:r>
            <a:r>
              <a:rPr lang="en-US" sz="3000" b="1" dirty="0">
                <a:solidFill>
                  <a:schemeClr val="accent3"/>
                </a:solidFill>
                <a:latin typeface="Tenorite" panose="00000500000000000000" pitchFamily="2" charset="0"/>
              </a:rPr>
              <a:t>TAKE ACTION (vote)</a:t>
            </a:r>
            <a:r>
              <a:rPr lang="en-US" sz="3000" dirty="0">
                <a:solidFill>
                  <a:schemeClr val="bg2"/>
                </a:solidFill>
                <a:latin typeface="Tenorite" panose="00000500000000000000" pitchFamily="2" charset="0"/>
              </a:rPr>
              <a:t> on the presented budget. After the motion and a second, the GO Team may have additional discussion. Once discussion is concluded, the GO Team will vote.</a:t>
            </a:r>
          </a:p>
        </p:txBody>
      </p:sp>
      <p:sp>
        <p:nvSpPr>
          <p:cNvPr id="4" name="Title 1">
            <a:extLst>
              <a:ext uri="{FF2B5EF4-FFF2-40B4-BE49-F238E27FC236}">
                <a16:creationId xmlns:a16="http://schemas.microsoft.com/office/drawing/2014/main" id="{DC362551-B8E5-F415-BE86-46FB0F12D33B}"/>
              </a:ext>
            </a:extLst>
          </p:cNvPr>
          <p:cNvSpPr txBox="1">
            <a:spLocks/>
          </p:cNvSpPr>
          <p:nvPr/>
        </p:nvSpPr>
        <p:spPr>
          <a:xfrm>
            <a:off x="486159" y="412939"/>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Action on the Budget</a:t>
            </a:r>
          </a:p>
        </p:txBody>
      </p:sp>
    </p:spTree>
    <p:extLst>
      <p:ext uri="{BB962C8B-B14F-4D97-AF65-F5344CB8AC3E}">
        <p14:creationId xmlns:p14="http://schemas.microsoft.com/office/powerpoint/2010/main" val="2607273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6881986" y="2173658"/>
            <a:ext cx="3390059" cy="610863"/>
          </a:xfrm>
        </p:spPr>
        <p:txBody>
          <a:bodyPr/>
          <a:lstStyle/>
          <a:p>
            <a:r>
              <a:rPr lang="en-US" dirty="0"/>
              <a:t>BASC-3 Data</a:t>
            </a:r>
          </a:p>
        </p:txBody>
      </p:sp>
      <p:pic>
        <p:nvPicPr>
          <p:cNvPr id="13" name="Picture Placeholder 12">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6667" r="16667"/>
          <a:stretch/>
        </p:blipFill>
        <p:spPr/>
      </p:pic>
    </p:spTree>
    <p:extLst>
      <p:ext uri="{BB962C8B-B14F-4D97-AF65-F5344CB8AC3E}">
        <p14:creationId xmlns:p14="http://schemas.microsoft.com/office/powerpoint/2010/main" val="1862847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4AEFD4E-3C68-714D-803E-EF85A323B95F}"/>
              </a:ext>
            </a:extLst>
          </p:cNvPr>
          <p:cNvSpPr>
            <a:spLocks noGrp="1"/>
          </p:cNvSpPr>
          <p:nvPr>
            <p:ph type="sldNum" sz="quarter" idx="13"/>
          </p:nvPr>
        </p:nvSpPr>
        <p:spPr>
          <a:xfrm>
            <a:off x="971550" y="6332220"/>
            <a:ext cx="523240" cy="247651"/>
          </a:xfrm>
        </p:spPr>
        <p:txBody>
          <a:bodyPr/>
          <a:lstStyle/>
          <a:p>
            <a:fld id="{294A09A9-5501-47C1-A89A-A340965A2BE2}" type="slidenum">
              <a:rPr lang="en-US" smtClean="0"/>
              <a:pPr/>
              <a:t>16</a:t>
            </a:fld>
            <a:endParaRPr lang="en-US" dirty="0"/>
          </a:p>
        </p:txBody>
      </p:sp>
      <p:pic>
        <p:nvPicPr>
          <p:cNvPr id="8" name="Picture 7">
            <a:extLst>
              <a:ext uri="{FF2B5EF4-FFF2-40B4-BE49-F238E27FC236}">
                <a16:creationId xmlns:a16="http://schemas.microsoft.com/office/drawing/2014/main" id="{304B76A9-3BFA-1D60-0F97-ED4E5193E466}"/>
              </a:ext>
            </a:extLst>
          </p:cNvPr>
          <p:cNvPicPr>
            <a:picLocks noChangeAspect="1"/>
          </p:cNvPicPr>
          <p:nvPr/>
        </p:nvPicPr>
        <p:blipFill>
          <a:blip r:embed="rId2"/>
          <a:stretch>
            <a:fillRect/>
          </a:stretch>
        </p:blipFill>
        <p:spPr>
          <a:xfrm>
            <a:off x="309993" y="278129"/>
            <a:ext cx="6008914" cy="6300845"/>
          </a:xfrm>
          <a:prstGeom prst="rect">
            <a:avLst/>
          </a:prstGeom>
        </p:spPr>
      </p:pic>
      <p:pic>
        <p:nvPicPr>
          <p:cNvPr id="12" name="Picture 11">
            <a:extLst>
              <a:ext uri="{FF2B5EF4-FFF2-40B4-BE49-F238E27FC236}">
                <a16:creationId xmlns:a16="http://schemas.microsoft.com/office/drawing/2014/main" id="{12CCC0A8-B193-3F51-8CE0-0039E770B751}"/>
              </a:ext>
            </a:extLst>
          </p:cNvPr>
          <p:cNvPicPr>
            <a:picLocks noChangeAspect="1"/>
          </p:cNvPicPr>
          <p:nvPr/>
        </p:nvPicPr>
        <p:blipFill>
          <a:blip r:embed="rId3"/>
          <a:stretch>
            <a:fillRect/>
          </a:stretch>
        </p:blipFill>
        <p:spPr>
          <a:xfrm>
            <a:off x="6096000" y="0"/>
            <a:ext cx="5575332" cy="6858000"/>
          </a:xfrm>
          <a:prstGeom prst="rect">
            <a:avLst/>
          </a:prstGeom>
        </p:spPr>
      </p:pic>
    </p:spTree>
    <p:extLst>
      <p:ext uri="{BB962C8B-B14F-4D97-AF65-F5344CB8AC3E}">
        <p14:creationId xmlns:p14="http://schemas.microsoft.com/office/powerpoint/2010/main" val="1418110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lstStyle/>
          <a:p>
            <a:r>
              <a:rPr lang="en-US" dirty="0"/>
              <a:t>2023 Spring ACES</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fld id="{294A09A9-5501-47C1-A89A-A340965A2BE2}" type="slidenum">
              <a:rPr lang="en-US" smtClean="0"/>
              <a:pPr/>
              <a:t>17</a:t>
            </a:fld>
            <a:endParaRPr lang="en-US" dirty="0"/>
          </a:p>
        </p:txBody>
      </p:sp>
      <p:sp>
        <p:nvSpPr>
          <p:cNvPr id="2" name="Rectangle 1">
            <a:extLst>
              <a:ext uri="{FF2B5EF4-FFF2-40B4-BE49-F238E27FC236}">
                <a16:creationId xmlns:a16="http://schemas.microsoft.com/office/drawing/2014/main" id="{93447EAB-14D0-CE01-020C-A5C315FE987A}"/>
              </a:ext>
            </a:extLst>
          </p:cNvPr>
          <p:cNvSpPr/>
          <p:nvPr/>
        </p:nvSpPr>
        <p:spPr>
          <a:xfrm>
            <a:off x="6096000" y="-17092"/>
            <a:ext cx="6096000" cy="6875092"/>
          </a:xfrm>
          <a:prstGeom prst="rect">
            <a:avLst/>
          </a:prstGeom>
          <a:gradFill flip="none" rotWithShape="1">
            <a:gsLst>
              <a:gs pos="0">
                <a:schemeClr val="bg1">
                  <a:tint val="66000"/>
                  <a:satMod val="160000"/>
                  <a:lumMod val="77000"/>
                </a:schemeClr>
              </a:gs>
              <a:gs pos="50000">
                <a:schemeClr val="bg1">
                  <a:tint val="44500"/>
                  <a:satMod val="160000"/>
                  <a:lumMod val="77000"/>
                </a:schemeClr>
              </a:gs>
              <a:gs pos="100000">
                <a:schemeClr val="bg1">
                  <a:lumMod val="60000"/>
                  <a:lumOff val="4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33;p26">
            <a:extLst>
              <a:ext uri="{FF2B5EF4-FFF2-40B4-BE49-F238E27FC236}">
                <a16:creationId xmlns:a16="http://schemas.microsoft.com/office/drawing/2014/main" id="{CFE11CAC-3A1D-E397-0CE9-A45608790437}"/>
              </a:ext>
            </a:extLst>
          </p:cNvPr>
          <p:cNvSpPr txBox="1"/>
          <p:nvPr/>
        </p:nvSpPr>
        <p:spPr>
          <a:xfrm>
            <a:off x="7602581" y="3240459"/>
            <a:ext cx="3082838" cy="215440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3200" b="1" dirty="0">
                <a:solidFill>
                  <a:srgbClr val="4472C4"/>
                </a:solidFill>
              </a:rPr>
              <a:t>A</a:t>
            </a:r>
            <a:r>
              <a:rPr lang="en" sz="3200" b="1" dirty="0">
                <a:solidFill>
                  <a:srgbClr val="ED7D31"/>
                </a:solidFill>
              </a:rPr>
              <a:t>ccountability</a:t>
            </a:r>
            <a:r>
              <a:rPr lang="en" sz="3200" b="1" dirty="0"/>
              <a:t> </a:t>
            </a:r>
            <a:endParaRPr sz="3200" b="1" dirty="0"/>
          </a:p>
          <a:p>
            <a:pPr marL="0" lvl="0" indent="0" algn="l" rtl="0">
              <a:spcBef>
                <a:spcPts val="0"/>
              </a:spcBef>
              <a:spcAft>
                <a:spcPts val="0"/>
              </a:spcAft>
              <a:buNone/>
            </a:pPr>
            <a:r>
              <a:rPr lang="en" sz="3200" b="1" dirty="0">
                <a:solidFill>
                  <a:srgbClr val="4472C4"/>
                </a:solidFill>
              </a:rPr>
              <a:t>C</a:t>
            </a:r>
            <a:r>
              <a:rPr lang="en" sz="3200" b="1" dirty="0">
                <a:solidFill>
                  <a:srgbClr val="ED7D31"/>
                </a:solidFill>
              </a:rPr>
              <a:t>ollaboration</a:t>
            </a:r>
            <a:endParaRPr sz="3200" b="1" dirty="0">
              <a:solidFill>
                <a:srgbClr val="ED7D31"/>
              </a:solidFill>
            </a:endParaRPr>
          </a:p>
          <a:p>
            <a:pPr marL="0" lvl="0" indent="0" algn="l" rtl="0">
              <a:spcBef>
                <a:spcPts val="0"/>
              </a:spcBef>
              <a:spcAft>
                <a:spcPts val="0"/>
              </a:spcAft>
              <a:buNone/>
            </a:pPr>
            <a:r>
              <a:rPr lang="en" sz="3200" b="1" dirty="0">
                <a:solidFill>
                  <a:srgbClr val="4472C4"/>
                </a:solidFill>
              </a:rPr>
              <a:t>E</a:t>
            </a:r>
            <a:r>
              <a:rPr lang="en" sz="3200" b="1" dirty="0">
                <a:solidFill>
                  <a:srgbClr val="ED7D31"/>
                </a:solidFill>
              </a:rPr>
              <a:t>quity</a:t>
            </a:r>
            <a:endParaRPr sz="3200" b="1" dirty="0">
              <a:solidFill>
                <a:srgbClr val="ED7D31"/>
              </a:solidFill>
            </a:endParaRPr>
          </a:p>
          <a:p>
            <a:pPr marL="0" lvl="0" indent="0" algn="l" rtl="0">
              <a:spcBef>
                <a:spcPts val="0"/>
              </a:spcBef>
              <a:spcAft>
                <a:spcPts val="0"/>
              </a:spcAft>
              <a:buNone/>
            </a:pPr>
            <a:r>
              <a:rPr lang="en" sz="3200" b="1" dirty="0">
                <a:solidFill>
                  <a:srgbClr val="4472C4"/>
                </a:solidFill>
              </a:rPr>
              <a:t>S</a:t>
            </a:r>
            <a:r>
              <a:rPr lang="en" sz="3200" b="1" dirty="0">
                <a:solidFill>
                  <a:srgbClr val="ED7D31"/>
                </a:solidFill>
              </a:rPr>
              <a:t>upport </a:t>
            </a:r>
            <a:endParaRPr sz="3200" b="1" dirty="0">
              <a:solidFill>
                <a:srgbClr val="ED7D31"/>
              </a:solidFill>
            </a:endParaRPr>
          </a:p>
        </p:txBody>
      </p:sp>
      <p:pic>
        <p:nvPicPr>
          <p:cNvPr id="9" name="Google Shape;135;p26" descr="Graphical user interface, application&#10;&#10;Description automatically generated">
            <a:extLst>
              <a:ext uri="{FF2B5EF4-FFF2-40B4-BE49-F238E27FC236}">
                <a16:creationId xmlns:a16="http://schemas.microsoft.com/office/drawing/2014/main" id="{0BAFF32C-61C9-29CF-F44D-9FF174F1E42A}"/>
              </a:ext>
            </a:extLst>
          </p:cNvPr>
          <p:cNvPicPr preferRelativeResize="0"/>
          <p:nvPr/>
        </p:nvPicPr>
        <p:blipFill rotWithShape="1">
          <a:blip r:embed="rId2">
            <a:alphaModFix/>
          </a:blip>
          <a:srcRect/>
          <a:stretch/>
        </p:blipFill>
        <p:spPr>
          <a:xfrm rot="20682179">
            <a:off x="8224954" y="448848"/>
            <a:ext cx="1611194" cy="2468546"/>
          </a:xfrm>
          <a:prstGeom prst="rect">
            <a:avLst/>
          </a:prstGeom>
          <a:noFill/>
          <a:ln>
            <a:noFill/>
          </a:ln>
        </p:spPr>
      </p:pic>
      <p:sp>
        <p:nvSpPr>
          <p:cNvPr id="11" name="TextBox 10">
            <a:extLst>
              <a:ext uri="{FF2B5EF4-FFF2-40B4-BE49-F238E27FC236}">
                <a16:creationId xmlns:a16="http://schemas.microsoft.com/office/drawing/2014/main" id="{73781A2D-E28F-8BD6-D54D-9AC4C2983D22}"/>
              </a:ext>
            </a:extLst>
          </p:cNvPr>
          <p:cNvSpPr txBox="1"/>
          <p:nvPr/>
        </p:nvSpPr>
        <p:spPr>
          <a:xfrm>
            <a:off x="858727" y="2785432"/>
            <a:ext cx="4328570" cy="369332"/>
          </a:xfrm>
          <a:prstGeom prst="rect">
            <a:avLst/>
          </a:prstGeom>
          <a:solidFill>
            <a:srgbClr val="F3CF45">
              <a:lumMod val="20000"/>
              <a:lumOff val="80000"/>
            </a:srgbClr>
          </a:solidFill>
          <a:ln w="38100">
            <a:solidFill>
              <a:srgbClr val="A92A91"/>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enorite"/>
                <a:hlinkClick r:id="rId3"/>
              </a:rPr>
              <a:t>2023 Spring ACES Link</a:t>
            </a:r>
            <a:endParaRPr kumimoji="0" lang="en-US" sz="1800" b="1" i="0" u="none" strike="noStrike" kern="0" cap="none" spc="0" normalizeH="0" baseline="0" noProof="0" dirty="0">
              <a:ln>
                <a:noFill/>
              </a:ln>
              <a:solidFill>
                <a:prstClr val="black"/>
              </a:solidFill>
              <a:effectLst/>
              <a:uLnTx/>
              <a:uFillTx/>
              <a:latin typeface="Tenorite"/>
            </a:endParaRPr>
          </a:p>
        </p:txBody>
      </p:sp>
    </p:spTree>
    <p:extLst>
      <p:ext uri="{BB962C8B-B14F-4D97-AF65-F5344CB8AC3E}">
        <p14:creationId xmlns:p14="http://schemas.microsoft.com/office/powerpoint/2010/main" val="1917229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7731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62551-B8E5-F415-BE86-46FB0F12D33B}"/>
              </a:ext>
            </a:extLst>
          </p:cNvPr>
          <p:cNvSpPr txBox="1">
            <a:spLocks/>
          </p:cNvSpPr>
          <p:nvPr/>
        </p:nvSpPr>
        <p:spPr>
          <a:xfrm>
            <a:off x="1063036" y="1279818"/>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Agenda</a:t>
            </a:r>
          </a:p>
        </p:txBody>
      </p:sp>
      <p:sp>
        <p:nvSpPr>
          <p:cNvPr id="6" name="TextBox 5">
            <a:extLst>
              <a:ext uri="{FF2B5EF4-FFF2-40B4-BE49-F238E27FC236}">
                <a16:creationId xmlns:a16="http://schemas.microsoft.com/office/drawing/2014/main" id="{06CDADEB-00EE-40BA-40D7-28F77329FAB7}"/>
              </a:ext>
            </a:extLst>
          </p:cNvPr>
          <p:cNvSpPr txBox="1"/>
          <p:nvPr/>
        </p:nvSpPr>
        <p:spPr>
          <a:xfrm>
            <a:off x="1576610" y="2238998"/>
            <a:ext cx="7528845" cy="375552"/>
          </a:xfrm>
          <a:prstGeom prst="rect">
            <a:avLst/>
          </a:prstGeom>
          <a:noFill/>
        </p:spPr>
        <p:txBody>
          <a:bodyPr wrap="square" rtlCol="0">
            <a:spAutoFit/>
          </a:bodyPr>
          <a:lstStyle/>
          <a:p>
            <a:pPr marR="0" lvl="0">
              <a:lnSpc>
                <a:spcPct val="107000"/>
              </a:lnSpc>
              <a:spcBef>
                <a:spcPts val="0"/>
              </a:spcBef>
              <a:spcAft>
                <a:spcPts val="0"/>
              </a:spcAft>
              <a:buClr>
                <a:srgbClr val="D47B22"/>
              </a:buClr>
            </a:pP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861553F-387E-FB4B-F5B5-36FDD6B20F07}"/>
              </a:ext>
            </a:extLst>
          </p:cNvPr>
          <p:cNvPicPr>
            <a:picLocks noChangeAspect="1"/>
          </p:cNvPicPr>
          <p:nvPr/>
        </p:nvPicPr>
        <p:blipFill>
          <a:blip r:embed="rId2"/>
          <a:stretch>
            <a:fillRect/>
          </a:stretch>
        </p:blipFill>
        <p:spPr>
          <a:xfrm>
            <a:off x="1165813" y="2202490"/>
            <a:ext cx="6115050" cy="3838575"/>
          </a:xfrm>
          <a:prstGeom prst="rect">
            <a:avLst/>
          </a:prstGeom>
        </p:spPr>
      </p:pic>
    </p:spTree>
    <p:extLst>
      <p:ext uri="{BB962C8B-B14F-4D97-AF65-F5344CB8AC3E}">
        <p14:creationId xmlns:p14="http://schemas.microsoft.com/office/powerpoint/2010/main" val="2314013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62551-B8E5-F415-BE86-46FB0F12D33B}"/>
              </a:ext>
            </a:extLst>
          </p:cNvPr>
          <p:cNvSpPr txBox="1">
            <a:spLocks/>
          </p:cNvSpPr>
          <p:nvPr/>
        </p:nvSpPr>
        <p:spPr>
          <a:xfrm>
            <a:off x="1063036" y="1279818"/>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Agenda</a:t>
            </a:r>
          </a:p>
        </p:txBody>
      </p:sp>
      <p:sp>
        <p:nvSpPr>
          <p:cNvPr id="6" name="TextBox 5">
            <a:extLst>
              <a:ext uri="{FF2B5EF4-FFF2-40B4-BE49-F238E27FC236}">
                <a16:creationId xmlns:a16="http://schemas.microsoft.com/office/drawing/2014/main" id="{06CDADEB-00EE-40BA-40D7-28F77329FAB7}"/>
              </a:ext>
            </a:extLst>
          </p:cNvPr>
          <p:cNvSpPr txBox="1"/>
          <p:nvPr/>
        </p:nvSpPr>
        <p:spPr>
          <a:xfrm>
            <a:off x="1576610" y="2238998"/>
            <a:ext cx="7528845" cy="375552"/>
          </a:xfrm>
          <a:prstGeom prst="rect">
            <a:avLst/>
          </a:prstGeom>
          <a:noFill/>
        </p:spPr>
        <p:txBody>
          <a:bodyPr wrap="square" rtlCol="0">
            <a:spAutoFit/>
          </a:bodyPr>
          <a:lstStyle/>
          <a:p>
            <a:pPr marR="0" lvl="0">
              <a:lnSpc>
                <a:spcPct val="107000"/>
              </a:lnSpc>
              <a:spcBef>
                <a:spcPts val="0"/>
              </a:spcBef>
              <a:spcAft>
                <a:spcPts val="0"/>
              </a:spcAft>
              <a:buClr>
                <a:srgbClr val="D47B22"/>
              </a:buClr>
            </a:pP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861553F-387E-FB4B-F5B5-36FDD6B20F07}"/>
              </a:ext>
            </a:extLst>
          </p:cNvPr>
          <p:cNvPicPr>
            <a:picLocks noChangeAspect="1"/>
          </p:cNvPicPr>
          <p:nvPr/>
        </p:nvPicPr>
        <p:blipFill>
          <a:blip r:embed="rId2"/>
          <a:stretch>
            <a:fillRect/>
          </a:stretch>
        </p:blipFill>
        <p:spPr>
          <a:xfrm>
            <a:off x="1165813" y="2202490"/>
            <a:ext cx="6115050" cy="3838575"/>
          </a:xfrm>
          <a:prstGeom prst="rect">
            <a:avLst/>
          </a:prstGeom>
        </p:spPr>
      </p:pic>
    </p:spTree>
    <p:extLst>
      <p:ext uri="{BB962C8B-B14F-4D97-AF65-F5344CB8AC3E}">
        <p14:creationId xmlns:p14="http://schemas.microsoft.com/office/powerpoint/2010/main" val="2491769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Thank you</a:t>
            </a:r>
          </a:p>
        </p:txBody>
      </p:sp>
      <p:pic>
        <p:nvPicPr>
          <p:cNvPr id="13" name="Picture Placeholder 12" descr="Long and short pencils">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2676" r="22676"/>
          <a:stretch/>
        </p:blipFill>
        <p:spPr>
          <a:xfrm>
            <a:off x="0" y="0"/>
            <a:ext cx="5640224" cy="6880786"/>
          </a:xfrm>
        </p:spPr>
      </p:pic>
    </p:spTree>
    <p:extLst>
      <p:ext uri="{BB962C8B-B14F-4D97-AF65-F5344CB8AC3E}">
        <p14:creationId xmlns:p14="http://schemas.microsoft.com/office/powerpoint/2010/main" val="233667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3</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9DD71D-7B60-5589-FEAD-C3CE0EAF572B}"/>
              </a:ext>
            </a:extLst>
          </p:cNvPr>
          <p:cNvSpPr>
            <a:spLocks noGrp="1"/>
          </p:cNvSpPr>
          <p:nvPr>
            <p:ph type="sldNum" sz="quarter" idx="16"/>
          </p:nvPr>
        </p:nvSpPr>
        <p:spPr/>
        <p:txBody>
          <a:bodyPr/>
          <a:lstStyle/>
          <a:p>
            <a:fld id="{294A09A9-5501-47C1-A89A-A340965A2BE2}" type="slidenum">
              <a:rPr lang="en-US" smtClean="0"/>
              <a:pPr/>
              <a:t>4</a:t>
            </a:fld>
            <a:endParaRPr lang="en-US" dirty="0">
              <a:latin typeface="+mn-lt"/>
            </a:endParaRPr>
          </a:p>
        </p:txBody>
      </p:sp>
      <p:graphicFrame>
        <p:nvGraphicFramePr>
          <p:cNvPr id="6" name="Diagram 5">
            <a:extLst>
              <a:ext uri="{FF2B5EF4-FFF2-40B4-BE49-F238E27FC236}">
                <a16:creationId xmlns:a16="http://schemas.microsoft.com/office/drawing/2014/main" id="{1A7A9B56-DE59-41C8-AEB9-4693CDB25467}"/>
              </a:ext>
            </a:extLst>
          </p:cNvPr>
          <p:cNvGraphicFramePr/>
          <p:nvPr>
            <p:extLst>
              <p:ext uri="{D42A27DB-BD31-4B8C-83A1-F6EECF244321}">
                <p14:modId xmlns:p14="http://schemas.microsoft.com/office/powerpoint/2010/main" val="1176346233"/>
              </p:ext>
            </p:extLst>
          </p:nvPr>
        </p:nvGraphicFramePr>
        <p:xfrm>
          <a:off x="692211" y="1578836"/>
          <a:ext cx="10280590" cy="3700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27B7B7F2-D019-81C3-0227-6C82BF1E753A}"/>
              </a:ext>
            </a:extLst>
          </p:cNvPr>
          <p:cNvSpPr txBox="1">
            <a:spLocks/>
          </p:cNvSpPr>
          <p:nvPr/>
        </p:nvSpPr>
        <p:spPr>
          <a:xfrm>
            <a:off x="2297399" y="46310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prstClr val="black"/>
                </a:solidFill>
                <a:latin typeface="Trebuchet MS" panose="020B0603020202020204" pitchFamily="34" charset="0"/>
              </a:rPr>
              <a:t>Overview of FY ‘24 GO Team Budget Process</a:t>
            </a:r>
          </a:p>
        </p:txBody>
      </p:sp>
      <p:pic>
        <p:nvPicPr>
          <p:cNvPr id="8" name="Picture 4" descr="Image result for you are here">
            <a:extLst>
              <a:ext uri="{FF2B5EF4-FFF2-40B4-BE49-F238E27FC236}">
                <a16:creationId xmlns:a16="http://schemas.microsoft.com/office/drawing/2014/main" id="{98052085-6CA2-5B2D-012D-2A2B327044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19118" y="290557"/>
            <a:ext cx="925153" cy="13495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96E25E6-62C7-D1BC-4526-C73110DAE8E4}"/>
              </a:ext>
            </a:extLst>
          </p:cNvPr>
          <p:cNvSpPr/>
          <p:nvPr/>
        </p:nvSpPr>
        <p:spPr>
          <a:xfrm>
            <a:off x="3574990" y="5563319"/>
            <a:ext cx="5042019" cy="584775"/>
          </a:xfrm>
          <a:prstGeom prst="rect">
            <a:avLst/>
          </a:prstGeom>
          <a:ln w="38100">
            <a:solidFill>
              <a:schemeClr val="accent1"/>
            </a:solidFill>
          </a:ln>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rPr>
              <a:t>GO Teams are encouraged to have ongoing conversations about the school’s budget.</a:t>
            </a:r>
          </a:p>
        </p:txBody>
      </p:sp>
      <p:pic>
        <p:nvPicPr>
          <p:cNvPr id="11" name="Picture 10">
            <a:extLst>
              <a:ext uri="{FF2B5EF4-FFF2-40B4-BE49-F238E27FC236}">
                <a16:creationId xmlns:a16="http://schemas.microsoft.com/office/drawing/2014/main" id="{AACD9CEE-6340-9D01-3D77-10E478F2ADE1}"/>
              </a:ext>
            </a:extLst>
          </p:cNvPr>
          <p:cNvPicPr>
            <a:picLocks noChangeAspect="1"/>
          </p:cNvPicPr>
          <p:nvPr/>
        </p:nvPicPr>
        <p:blipFill>
          <a:blip r:embed="rId8">
            <a:duotone>
              <a:schemeClr val="accent3">
                <a:shade val="45000"/>
                <a:satMod val="135000"/>
              </a:schemeClr>
              <a:prstClr val="white"/>
            </a:duotone>
          </a:blip>
          <a:stretch>
            <a:fillRect/>
          </a:stretch>
        </p:blipFill>
        <p:spPr>
          <a:xfrm>
            <a:off x="767664" y="970918"/>
            <a:ext cx="1828797" cy="2235596"/>
          </a:xfrm>
          <a:prstGeom prst="rect">
            <a:avLst/>
          </a:prstGeom>
        </p:spPr>
      </p:pic>
    </p:spTree>
    <p:extLst>
      <p:ext uri="{BB962C8B-B14F-4D97-AF65-F5344CB8AC3E}">
        <p14:creationId xmlns:p14="http://schemas.microsoft.com/office/powerpoint/2010/main" val="326531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81454A-2A6F-F94B-431D-19723E9428B6}"/>
              </a:ext>
            </a:extLst>
          </p:cNvPr>
          <p:cNvSpPr>
            <a:spLocks noGrp="1"/>
          </p:cNvSpPr>
          <p:nvPr>
            <p:ph type="sldNum" sz="quarter" idx="16"/>
          </p:nvPr>
        </p:nvSpPr>
        <p:spPr/>
        <p:txBody>
          <a:bodyPr/>
          <a:lstStyle/>
          <a:p>
            <a:fld id="{294A09A9-5501-47C1-A89A-A340965A2BE2}" type="slidenum">
              <a:rPr lang="en-US" smtClean="0"/>
              <a:pPr/>
              <a:t>5</a:t>
            </a:fld>
            <a:endParaRPr lang="en-US" dirty="0">
              <a:latin typeface="+mn-lt"/>
            </a:endParaRPr>
          </a:p>
        </p:txBody>
      </p:sp>
      <p:sp>
        <p:nvSpPr>
          <p:cNvPr id="10" name="Shape 105">
            <a:extLst>
              <a:ext uri="{FF2B5EF4-FFF2-40B4-BE49-F238E27FC236}">
                <a16:creationId xmlns:a16="http://schemas.microsoft.com/office/drawing/2014/main" id="{3DE32BC2-01B1-C34B-7941-53742F911BE0}"/>
              </a:ext>
            </a:extLst>
          </p:cNvPr>
          <p:cNvSpPr txBox="1">
            <a:spLocks/>
          </p:cNvSpPr>
          <p:nvPr/>
        </p:nvSpPr>
        <p:spPr>
          <a:xfrm>
            <a:off x="2214785" y="170328"/>
            <a:ext cx="8057260" cy="10369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R="0" lvl="2"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R="0" lvl="3"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R="0" lvl="4"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R="0" lvl="5"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R="0" lvl="6"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R="0" lvl="7"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R="0" lvl="8"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ysClr val="windowText" lastClr="000000"/>
              </a:buClr>
              <a:buSzPct val="25000"/>
              <a:buFont typeface="Calibri"/>
              <a:buNone/>
              <a:tabLst/>
              <a:defRPr/>
            </a:pPr>
            <a:r>
              <a:rPr kumimoji="0" lang="en-US" sz="4200" b="1" i="0" u="sng" strike="noStrike" kern="0" cap="none" spc="0" normalizeH="0" baseline="0" noProof="0">
                <a:ln>
                  <a:noFill/>
                </a:ln>
                <a:solidFill>
                  <a:sysClr val="windowText" lastClr="000000"/>
                </a:solidFill>
                <a:effectLst/>
                <a:uLnTx/>
                <a:uFillTx/>
                <a:latin typeface="Trebuchet MS"/>
                <a:sym typeface="Calibri"/>
              </a:rPr>
              <a:t>Budget </a:t>
            </a:r>
            <a:r>
              <a:rPr kumimoji="0" lang="en-US" sz="4200" b="1" i="0" u="sng" strike="noStrike" kern="0" cap="none" spc="0" normalizeH="0" baseline="0" noProof="0">
                <a:ln>
                  <a:noFill/>
                </a:ln>
                <a:solidFill>
                  <a:sysClr val="windowText" lastClr="000000"/>
                </a:solidFill>
                <a:effectLst/>
                <a:uLnTx/>
                <a:uFillTx/>
                <a:latin typeface="Trebuchet MS"/>
                <a:sym typeface="Trebuchet MS"/>
              </a:rPr>
              <a:t>Approval </a:t>
            </a:r>
            <a:r>
              <a:rPr kumimoji="0" lang="en-US" sz="4200" b="1" i="0" u="sng" strike="noStrike" kern="0" cap="none" spc="0" normalizeH="0" baseline="0" noProof="0">
                <a:ln>
                  <a:noFill/>
                </a:ln>
                <a:solidFill>
                  <a:sysClr val="windowText" lastClr="000000"/>
                </a:solidFill>
                <a:effectLst/>
                <a:uLnTx/>
                <a:uFillTx/>
                <a:latin typeface="Trebuchet MS"/>
                <a:sym typeface="Calibri"/>
              </a:rPr>
              <a:t>Meeting</a:t>
            </a:r>
            <a:endParaRPr kumimoji="0" lang="en-US" sz="4200" b="1" i="0" u="sng" strike="noStrike" kern="0" cap="none" spc="0" normalizeH="0" baseline="0" noProof="0" dirty="0">
              <a:ln>
                <a:noFill/>
              </a:ln>
              <a:solidFill>
                <a:sysClr val="windowText" lastClr="000000"/>
              </a:solidFill>
              <a:effectLst/>
              <a:uLnTx/>
              <a:uFillTx/>
              <a:latin typeface="Trebuchet MS"/>
              <a:sym typeface="Calibri"/>
            </a:endParaRPr>
          </a:p>
        </p:txBody>
      </p:sp>
      <p:sp>
        <p:nvSpPr>
          <p:cNvPr id="11" name="Shape 106">
            <a:extLst>
              <a:ext uri="{FF2B5EF4-FFF2-40B4-BE49-F238E27FC236}">
                <a16:creationId xmlns:a16="http://schemas.microsoft.com/office/drawing/2014/main" id="{C544319C-E753-CB89-951A-1A79FFB1BD8F}"/>
              </a:ext>
            </a:extLst>
          </p:cNvPr>
          <p:cNvSpPr txBox="1">
            <a:spLocks/>
          </p:cNvSpPr>
          <p:nvPr/>
        </p:nvSpPr>
        <p:spPr>
          <a:xfrm>
            <a:off x="2214785" y="1167213"/>
            <a:ext cx="8791254" cy="55123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38" algn="l" rtl="0" eaLnBrk="1" hangingPunct="1">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eaLnBrk="1" hangingPunct="1">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eaLnBrk="1" hangingPunct="1">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What</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During this meeting GO Teams will review the budget, which should be updated based on feedback from the staffing conference, Associate Superintendents, and key leaders. After review, GO Teams will need to </a:t>
            </a:r>
            <a:r>
              <a:rPr kumimoji="0" lang="en-US" sz="2400" b="1" i="0" u="none" strike="noStrike" kern="0" cap="none" spc="0" normalizeH="0" baseline="0" noProof="0" dirty="0">
                <a:ln>
                  <a:noFill/>
                </a:ln>
                <a:solidFill>
                  <a:srgbClr val="DA7B22"/>
                </a:solidFill>
                <a:effectLst/>
                <a:uLnTx/>
                <a:uFillTx/>
                <a:latin typeface="Trebuchet MS"/>
                <a:sym typeface="Trebuchet MS"/>
              </a:rPr>
              <a:t>take action</a:t>
            </a:r>
            <a:r>
              <a:rPr kumimoji="0" lang="en-US" sz="2400" b="0" i="0" u="none" strike="noStrike" kern="0" cap="none" spc="0" normalizeH="0" baseline="0" noProof="0" dirty="0">
                <a:ln>
                  <a:noFill/>
                </a:ln>
                <a:solidFill>
                  <a:srgbClr val="DA7B22"/>
                </a:solidFill>
                <a:effectLst/>
                <a:uLnTx/>
                <a:uFillTx/>
                <a:latin typeface="Trebuchet MS"/>
                <a:sym typeface="Trebuchet MS"/>
              </a:rPr>
              <a:t> </a:t>
            </a:r>
            <a:r>
              <a:rPr kumimoji="0" lang="en-US" sz="2400" b="0" i="0" u="none" strike="noStrike" kern="0" cap="none" spc="0" normalizeH="0" baseline="0" noProof="0" dirty="0">
                <a:ln>
                  <a:noFill/>
                </a:ln>
                <a:solidFill>
                  <a:srgbClr val="3F3F3F"/>
                </a:solidFill>
                <a:effectLst/>
                <a:uLnTx/>
                <a:uFillTx/>
                <a:latin typeface="Trebuchet MS"/>
                <a:sym typeface="Trebuchet MS"/>
              </a:rPr>
              <a:t>(i.e., vote) on the FY24 Budget.  </a:t>
            </a: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Why</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Principals will present the final budget recommendations for GO Team approval. </a:t>
            </a:r>
            <a:endParaRPr kumimoji="0" lang="en-US" sz="2400" b="1" i="0" u="sng" strike="noStrike" kern="0" cap="none" spc="0" normalizeH="0" baseline="0" noProof="0" dirty="0">
              <a:ln>
                <a:noFill/>
              </a:ln>
              <a:solidFill>
                <a:srgbClr val="3F3F3F"/>
              </a:solidFill>
              <a:effectLst/>
              <a:uLnTx/>
              <a:uFillTx/>
              <a:latin typeface="Trebuchet MS"/>
              <a:sym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When</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All approval meetings </a:t>
            </a:r>
            <a:r>
              <a:rPr kumimoji="0" lang="en-US" sz="2400" b="1" i="0" u="none" strike="noStrike" kern="0" cap="none" spc="0" normalizeH="0" baseline="0" noProof="0" dirty="0">
                <a:ln>
                  <a:noFill/>
                </a:ln>
                <a:solidFill>
                  <a:srgbClr val="FF0000"/>
                </a:solidFill>
                <a:effectLst/>
                <a:uLnTx/>
                <a:uFillTx/>
                <a:latin typeface="Trebuchet MS"/>
                <a:sym typeface="Trebuchet MS"/>
              </a:rPr>
              <a:t>must</a:t>
            </a:r>
            <a:r>
              <a:rPr kumimoji="0" lang="en-US" sz="2400" b="0" i="0" u="none" strike="noStrike" kern="0" cap="none" spc="0" normalizeH="0" baseline="0" noProof="0" dirty="0">
                <a:ln>
                  <a:noFill/>
                </a:ln>
                <a:solidFill>
                  <a:srgbClr val="3F3F3F"/>
                </a:solidFill>
                <a:effectLst/>
                <a:uLnTx/>
                <a:uFillTx/>
                <a:latin typeface="Trebuchet MS"/>
                <a:sym typeface="Trebuchet MS"/>
              </a:rPr>
              <a:t> be held </a:t>
            </a:r>
            <a:r>
              <a:rPr kumimoji="0" lang="en-US" sz="2400" b="1" i="0" u="none" strike="noStrike" kern="0" cap="none" spc="0" normalizeH="0" baseline="0" noProof="0" dirty="0">
                <a:ln>
                  <a:noFill/>
                </a:ln>
                <a:solidFill>
                  <a:srgbClr val="FF0000"/>
                </a:solidFill>
                <a:effectLst/>
                <a:uLnTx/>
                <a:uFillTx/>
                <a:latin typeface="Trebuchet MS"/>
                <a:sym typeface="Trebuchet MS"/>
              </a:rPr>
              <a:t>after</a:t>
            </a:r>
            <a:r>
              <a:rPr kumimoji="0" lang="en-US" sz="2400" b="0" i="0" u="none" strike="noStrike" kern="0" cap="none" spc="0" normalizeH="0" baseline="0" noProof="0" dirty="0">
                <a:ln>
                  <a:noFill/>
                </a:ln>
                <a:solidFill>
                  <a:srgbClr val="3F3F3F"/>
                </a:solidFill>
                <a:effectLst/>
                <a:uLnTx/>
                <a:uFillTx/>
                <a:latin typeface="Trebuchet MS"/>
                <a:sym typeface="Trebuchet MS"/>
              </a:rPr>
              <a:t> staffing conferences. Budgets must be approved by </a:t>
            </a:r>
            <a:r>
              <a:rPr kumimoji="0" lang="en-US" sz="2400" b="1" i="0" u="none" strike="noStrike" kern="0" cap="none" spc="0" normalizeH="0" baseline="0" noProof="0" dirty="0">
                <a:ln>
                  <a:noFill/>
                </a:ln>
                <a:solidFill>
                  <a:srgbClr val="FF0000"/>
                </a:solidFill>
                <a:effectLst/>
                <a:uLnTx/>
                <a:uFillTx/>
                <a:latin typeface="Trebuchet MS"/>
                <a:sym typeface="Trebuchet MS"/>
              </a:rPr>
              <a:t>March 17</a:t>
            </a:r>
            <a:r>
              <a:rPr kumimoji="0" lang="en-US" sz="2400" b="1" i="0" u="none" strike="noStrike" kern="0" cap="none" spc="0" normalizeH="0" baseline="30000" noProof="0" dirty="0">
                <a:ln>
                  <a:noFill/>
                </a:ln>
                <a:solidFill>
                  <a:srgbClr val="FF0000"/>
                </a:solidFill>
                <a:effectLst/>
                <a:uLnTx/>
                <a:uFillTx/>
                <a:latin typeface="Trebuchet MS"/>
                <a:sym typeface="Trebuchet MS"/>
              </a:rPr>
              <a:t>th</a:t>
            </a:r>
            <a:r>
              <a:rPr kumimoji="0" lang="en-US" sz="2400" b="0" i="0" u="none" strike="noStrike" kern="0" cap="none" spc="0" normalizeH="0" baseline="0" noProof="0" dirty="0">
                <a:ln>
                  <a:noFill/>
                </a:ln>
                <a:solidFill>
                  <a:srgbClr val="3F3F3F"/>
                </a:solidFill>
                <a:effectLst/>
                <a:uLnTx/>
                <a:uFillTx/>
                <a:latin typeface="Trebuchet MS"/>
                <a:sym typeface="Trebuchet MS"/>
              </a:rPr>
              <a:t>. </a:t>
            </a:r>
          </a:p>
        </p:txBody>
      </p:sp>
      <p:sp>
        <p:nvSpPr>
          <p:cNvPr id="12" name="Slide Number Placeholder 2">
            <a:extLst>
              <a:ext uri="{FF2B5EF4-FFF2-40B4-BE49-F238E27FC236}">
                <a16:creationId xmlns:a16="http://schemas.microsoft.com/office/drawing/2014/main" id="{1E2E0806-DD09-99BF-8A12-10B6D79FEBB7}"/>
              </a:ext>
            </a:extLst>
          </p:cNvPr>
          <p:cNvSpPr txBox="1">
            <a:spLocks/>
          </p:cNvSpPr>
          <p:nvPr/>
        </p:nvSpPr>
        <p:spPr>
          <a:xfrm>
            <a:off x="1605185" y="2421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SzPct val="25000"/>
            </a:pP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2298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FFEA-D796-9564-4346-268C994E646F}"/>
              </a:ext>
            </a:extLst>
          </p:cNvPr>
          <p:cNvSpPr>
            <a:spLocks noGrp="1"/>
          </p:cNvSpPr>
          <p:nvPr>
            <p:ph type="title"/>
          </p:nvPr>
        </p:nvSpPr>
        <p:spPr>
          <a:xfrm>
            <a:off x="2914951" y="2604034"/>
            <a:ext cx="8306370" cy="1227425"/>
          </a:xfrm>
        </p:spPr>
        <p:txBody>
          <a:bodyPr>
            <a:noAutofit/>
          </a:bodyPr>
          <a:lstStyle/>
          <a:p>
            <a:r>
              <a:rPr lang="en-US" sz="8800" dirty="0">
                <a:ln>
                  <a:solidFill>
                    <a:schemeClr val="bg2"/>
                  </a:solidFill>
                </a:ln>
              </a:rPr>
              <a:t>Budget Review</a:t>
            </a:r>
          </a:p>
        </p:txBody>
      </p:sp>
    </p:spTree>
    <p:extLst>
      <p:ext uri="{BB962C8B-B14F-4D97-AF65-F5344CB8AC3E}">
        <p14:creationId xmlns:p14="http://schemas.microsoft.com/office/powerpoint/2010/main" val="273691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087" y="618431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r>
              <a:rPr lang="en-US" sz="4000" b="1" i="1">
                <a:latin typeface="+mj-lt"/>
              </a:rPr>
              <a:t>FY24 Budget Parameters</a:t>
            </a:r>
          </a:p>
        </p:txBody>
      </p:sp>
      <p:graphicFrame>
        <p:nvGraphicFramePr>
          <p:cNvPr id="4" name="Table 3"/>
          <p:cNvGraphicFramePr>
            <a:graphicFrameLocks noGrp="1"/>
          </p:cNvGraphicFramePr>
          <p:nvPr/>
        </p:nvGraphicFramePr>
        <p:xfrm>
          <a:off x="2704678" y="983678"/>
          <a:ext cx="7769012" cy="5713953"/>
        </p:xfrm>
        <a:graphic>
          <a:graphicData uri="http://schemas.openxmlformats.org/drawingml/2006/table">
            <a:tbl>
              <a:tblPr firstRow="1" bandRow="1">
                <a:tableStyleId>{5C22544A-7EE6-4342-B048-85BDC9FD1C3A}</a:tableStyleId>
              </a:tblPr>
              <a:tblGrid>
                <a:gridCol w="3884506">
                  <a:extLst>
                    <a:ext uri="{9D8B030D-6E8A-4147-A177-3AD203B41FA5}">
                      <a16:colId xmlns:a16="http://schemas.microsoft.com/office/drawing/2014/main" val="20000"/>
                    </a:ext>
                  </a:extLst>
                </a:gridCol>
                <a:gridCol w="3884506">
                  <a:extLst>
                    <a:ext uri="{9D8B030D-6E8A-4147-A177-3AD203B41FA5}">
                      <a16:colId xmlns:a16="http://schemas.microsoft.com/office/drawing/2014/main" val="20001"/>
                    </a:ext>
                  </a:extLst>
                </a:gridCol>
              </a:tblGrid>
              <a:tr h="654080">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212442">
                <a:tc>
                  <a:txBody>
                    <a:bodyPr/>
                    <a:lstStyle/>
                    <a:p>
                      <a:pPr algn="ctr"/>
                      <a:r>
                        <a:rPr lang="en-US" sz="1750" dirty="0"/>
                        <a:t>Improve students’ mastery of core content knowledge (ELA, Math, Science and Social Studies)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t>A majority of scholars arrive at JLIA reading below grade level &amp; with gaps in both their literacy and math proficiency.</a:t>
                      </a:r>
                      <a:endParaRPr lang="en-US" sz="1400" u="none" strike="noStrike" cap="none" dirty="0"/>
                    </a:p>
                    <a:p>
                      <a:pPr algn="ctr"/>
                      <a:endParaRPr lang="en-US" sz="1750" dirty="0">
                        <a:solidFill>
                          <a:srgbClr val="FF0000"/>
                        </a:solidFill>
                      </a:endParaRPr>
                    </a:p>
                  </a:txBody>
                  <a:tcPr/>
                </a:tc>
                <a:extLst>
                  <a:ext uri="{0D108BD9-81ED-4DB2-BD59-A6C34878D82A}">
                    <a16:rowId xmlns:a16="http://schemas.microsoft.com/office/drawing/2014/main" val="10001"/>
                  </a:ext>
                </a:extLst>
              </a:tr>
              <a:tr h="1212442">
                <a:tc>
                  <a:txBody>
                    <a:bodyPr/>
                    <a:lstStyle/>
                    <a:p>
                      <a:pPr algn="ctr"/>
                      <a:r>
                        <a:rPr lang="en-US" sz="1750" dirty="0"/>
                        <a:t>Close the student achievement gap with General Education Students and Students with Disabilities</a:t>
                      </a:r>
                    </a:p>
                  </a:txBody>
                  <a:tcPr/>
                </a:tc>
                <a:tc>
                  <a:txBody>
                    <a:bodyPr/>
                    <a:lstStyle/>
                    <a:p>
                      <a:pPr algn="ctr"/>
                      <a:r>
                        <a:rPr lang="en-US" sz="1200" b="0" i="0" kern="1200" dirty="0">
                          <a:solidFill>
                            <a:schemeClr val="dk1"/>
                          </a:solidFill>
                          <a:effectLst/>
                          <a:latin typeface="+mn-lt"/>
                          <a:ea typeface="+mn-ea"/>
                          <a:cs typeface="+mn-cs"/>
                        </a:rPr>
                        <a:t>“Lagging achievement evidenced as early as fourth grade appears to be a powerful predictor of rates of high school and college graduation, as well as lifetime earnings” (McKinsey and Company, The Economic Impact of the Achievement Gap in America’s Schools, 2009).</a:t>
                      </a:r>
                      <a:endParaRPr lang="en-US" sz="1200" dirty="0">
                        <a:solidFill>
                          <a:srgbClr val="FF0000"/>
                        </a:solidFill>
                      </a:endParaRPr>
                    </a:p>
                  </a:txBody>
                  <a:tcPr/>
                </a:tc>
                <a:extLst>
                  <a:ext uri="{0D108BD9-81ED-4DB2-BD59-A6C34878D82A}">
                    <a16:rowId xmlns:a16="http://schemas.microsoft.com/office/drawing/2014/main" val="10002"/>
                  </a:ext>
                </a:extLst>
              </a:tr>
              <a:tr h="1423409">
                <a:tc>
                  <a:txBody>
                    <a:bodyPr/>
                    <a:lstStyle/>
                    <a:p>
                      <a:pPr algn="ctr"/>
                      <a:r>
                        <a:rPr lang="en-US" sz="1750" dirty="0"/>
                        <a:t>Implement STEAM enriched curriculum to drive interdisciplinary and project-based teaching and learning approaches.</a:t>
                      </a:r>
                    </a:p>
                  </a:txBody>
                  <a:tcPr/>
                </a:tc>
                <a:tc>
                  <a:txBody>
                    <a:bodyPr/>
                    <a:lstStyle/>
                    <a:p>
                      <a:pPr algn="ctr"/>
                      <a:r>
                        <a:rPr lang="en-US" sz="1200" b="0" i="0" kern="1200" dirty="0">
                          <a:solidFill>
                            <a:schemeClr val="dk1"/>
                          </a:solidFill>
                          <a:effectLst/>
                          <a:latin typeface="+mn-lt"/>
                          <a:ea typeface="+mn-ea"/>
                          <a:cs typeface="+mn-cs"/>
                        </a:rPr>
                        <a:t>Atlanta is bustling with economic opportunities and a growing job market. We aspire for our students to have the type of educational experiences and success at JLIA that will position them not only to graduate high school, but to go onto college and emerge with the qualifications needed to land the types of high-paying jobs that will be waiting for them in their community.</a:t>
                      </a:r>
                      <a:endParaRPr lang="en-US" sz="1200" dirty="0">
                        <a:solidFill>
                          <a:srgbClr val="FF0000"/>
                        </a:solidFill>
                      </a:endParaRPr>
                    </a:p>
                  </a:txBody>
                  <a:tcPr/>
                </a:tc>
                <a:extLst>
                  <a:ext uri="{0D108BD9-81ED-4DB2-BD59-A6C34878D82A}">
                    <a16:rowId xmlns:a16="http://schemas.microsoft.com/office/drawing/2014/main" val="10003"/>
                  </a:ext>
                </a:extLst>
              </a:tr>
              <a:tr h="985770">
                <a:tc>
                  <a:txBody>
                    <a:bodyPr/>
                    <a:lstStyle/>
                    <a:p>
                      <a:pPr algn="ctr"/>
                      <a:r>
                        <a:rPr lang="en-US" sz="1750" dirty="0"/>
                        <a:t>Prepare all students to have the essential life skills to be self-aware, collaborative, and accepting diversity.</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t>A majority of JLIA scholars are impacted by the social, emotional, behavioral, &amp; health determinants of poverty that keep them from thriving academically in school. </a:t>
                      </a:r>
                      <a:endParaRPr lang="en-US" sz="1400" u="none" strike="noStrike" cap="none" dirty="0"/>
                    </a:p>
                    <a:p>
                      <a:pPr algn="ctr"/>
                      <a:endParaRPr lang="en-US" sz="1750" dirty="0">
                        <a:solidFill>
                          <a:srgbClr val="FF0000"/>
                        </a:solidFill>
                      </a:endParaRPr>
                    </a:p>
                  </a:txBody>
                  <a:tcPr/>
                </a:tc>
                <a:extLst>
                  <a:ext uri="{0D108BD9-81ED-4DB2-BD59-A6C34878D82A}">
                    <a16:rowId xmlns:a16="http://schemas.microsoft.com/office/drawing/2014/main" val="2423666770"/>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C10A0C-BB77-FD4A-8FA4-D4334D01E3A4}" type="slidenum">
              <a:rPr lang="en-US" smtClean="0"/>
              <a:pPr/>
              <a:t>7</a:t>
            </a:fld>
            <a:endParaRPr lang="en-US"/>
          </a:p>
        </p:txBody>
      </p:sp>
    </p:spTree>
    <p:extLst>
      <p:ext uri="{BB962C8B-B14F-4D97-AF65-F5344CB8AC3E}">
        <p14:creationId xmlns:p14="http://schemas.microsoft.com/office/powerpoint/2010/main" val="1005365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466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FY24 Budget Parameters</a:t>
            </a:r>
          </a:p>
        </p:txBody>
      </p:sp>
      <p:graphicFrame>
        <p:nvGraphicFramePr>
          <p:cNvPr id="4" name="Table 3"/>
          <p:cNvGraphicFramePr>
            <a:graphicFrameLocks noGrp="1"/>
          </p:cNvGraphicFramePr>
          <p:nvPr/>
        </p:nvGraphicFramePr>
        <p:xfrm>
          <a:off x="2086252" y="997201"/>
          <a:ext cx="8033108" cy="5615940"/>
        </p:xfrm>
        <a:graphic>
          <a:graphicData uri="http://schemas.openxmlformats.org/drawingml/2006/table">
            <a:tbl>
              <a:tblPr firstRow="1" bandRow="1">
                <a:tableStyleId>{5C22544A-7EE6-4342-B048-85BDC9FD1C3A}</a:tableStyleId>
              </a:tblPr>
              <a:tblGrid>
                <a:gridCol w="4009748">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48142">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470624">
                <a:tc>
                  <a:txBody>
                    <a:bodyPr/>
                    <a:lstStyle/>
                    <a:p>
                      <a:pPr algn="ctr"/>
                      <a:r>
                        <a:rPr lang="en-US" sz="2000" dirty="0"/>
                        <a:t>Prepare and develop knowledgeable staff focused on quality teaching.</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u="none" strike="noStrike" cap="none" noProof="0" dirty="0">
                          <a:latin typeface="Calibri"/>
                        </a:rPr>
                        <a:t>JLIA teachers need PD, coaching, and collaborative planning (PLC) support to equip them with the knowledge, skills, and mindsets necessary to ensure that every student has access to grade-appropriate assignments, strong instruction, deep engagement, and teachers with high expectations, every day, in every class—regardless of their race, ethnicity, or any other part of their identity. </a:t>
                      </a:r>
                      <a:endParaRPr lang="en-US" sz="1200" dirty="0"/>
                    </a:p>
                    <a:p>
                      <a:pPr algn="ctr"/>
                      <a:endParaRPr lang="en-US" sz="2000" dirty="0">
                        <a:solidFill>
                          <a:srgbClr val="FF0000"/>
                        </a:solidFill>
                      </a:endParaRPr>
                    </a:p>
                  </a:txBody>
                  <a:tcPr/>
                </a:tc>
                <a:extLst>
                  <a:ext uri="{0D108BD9-81ED-4DB2-BD59-A6C34878D82A}">
                    <a16:rowId xmlns:a16="http://schemas.microsoft.com/office/drawing/2014/main" val="10001"/>
                  </a:ext>
                </a:extLst>
              </a:tr>
              <a:tr h="1470624">
                <a:tc>
                  <a:txBody>
                    <a:bodyPr/>
                    <a:lstStyle/>
                    <a:p>
                      <a:pPr algn="ctr"/>
                      <a:r>
                        <a:rPr lang="en-US" sz="2000" dirty="0"/>
                        <a:t>Build teacher capacity in core content areas (ELA, Math, Science and Social Studies).</a:t>
                      </a:r>
                    </a:p>
                    <a:p>
                      <a:pPr algn="ctr"/>
                      <a:endParaRPr lang="en-US" sz="20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u="none" strike="noStrike" cap="none" noProof="0" dirty="0">
                          <a:latin typeface="Calibri"/>
                        </a:rPr>
                        <a:t>JLIA teachers need PD, coaching, and collaborative planning (PLC) support to equip them with the knowledge, skills, and mindsets necessary to ensure that every student has access to grade-appropriate assignments, strong instruction, deep engagement, and teachers with high expectations, every day, in every class—regardless of their race, ethnicity, or any other part of their identity. </a:t>
                      </a:r>
                      <a:endParaRPr lang="en-US" sz="1200" dirty="0"/>
                    </a:p>
                    <a:p>
                      <a:pPr algn="ctr"/>
                      <a:endParaRPr lang="en-US" sz="2000" dirty="0">
                        <a:solidFill>
                          <a:srgbClr val="FF0000"/>
                        </a:solidFill>
                      </a:endParaRPr>
                    </a:p>
                  </a:txBody>
                  <a:tcPr/>
                </a:tc>
                <a:extLst>
                  <a:ext uri="{0D108BD9-81ED-4DB2-BD59-A6C34878D82A}">
                    <a16:rowId xmlns:a16="http://schemas.microsoft.com/office/drawing/2014/main" val="10002"/>
                  </a:ext>
                </a:extLst>
              </a:tr>
              <a:tr h="1437200">
                <a:tc>
                  <a:txBody>
                    <a:bodyPr/>
                    <a:lstStyle/>
                    <a:p>
                      <a:pPr algn="ctr"/>
                      <a:r>
                        <a:rPr lang="en-US" sz="2000" dirty="0"/>
                        <a:t>Recommend high-quality staff for vacant positions.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u="none" strike="noStrike" cap="none" noProof="0" dirty="0">
                          <a:latin typeface="Calibri"/>
                        </a:rPr>
                        <a:t>JLIA teachers need PD, coaching, and collaborative planning (PLC) support to equip them with the knowledge, skills, and mindsets necessary to ensure that every student has access to grade-appropriate assignments, strong instruction, deep engagement, and teachers with high expectations, every day, in every class—regardless of their race, ethnicity, or any other part of their identity. </a:t>
                      </a:r>
                      <a:endParaRPr lang="en-US" sz="1200" dirty="0"/>
                    </a:p>
                    <a:p>
                      <a:pPr algn="ctr"/>
                      <a:endParaRPr lang="en-US" sz="1750" dirty="0"/>
                    </a:p>
                  </a:txBody>
                  <a:tcPr/>
                </a:tc>
                <a:extLst>
                  <a:ext uri="{0D108BD9-81ED-4DB2-BD59-A6C34878D82A}">
                    <a16:rowId xmlns:a16="http://schemas.microsoft.com/office/drawing/2014/main" val="3820674288"/>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8</a:t>
            </a:fld>
            <a:endParaRPr lang="en-US">
              <a:solidFill>
                <a:srgbClr val="159839"/>
              </a:solidFill>
            </a:endParaRPr>
          </a:p>
        </p:txBody>
      </p:sp>
    </p:spTree>
    <p:extLst>
      <p:ext uri="{BB962C8B-B14F-4D97-AF65-F5344CB8AC3E}">
        <p14:creationId xmlns:p14="http://schemas.microsoft.com/office/powerpoint/2010/main" val="153738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FY24 Budget Parameters</a:t>
            </a:r>
          </a:p>
        </p:txBody>
      </p:sp>
      <p:graphicFrame>
        <p:nvGraphicFramePr>
          <p:cNvPr id="4" name="Table 3"/>
          <p:cNvGraphicFramePr>
            <a:graphicFrameLocks noGrp="1"/>
          </p:cNvGraphicFramePr>
          <p:nvPr/>
        </p:nvGraphicFramePr>
        <p:xfrm>
          <a:off x="2086252" y="997201"/>
          <a:ext cx="8033108" cy="4875361"/>
        </p:xfrm>
        <a:graphic>
          <a:graphicData uri="http://schemas.openxmlformats.org/drawingml/2006/table">
            <a:tbl>
              <a:tblPr firstRow="1" bandRow="1">
                <a:tableStyleId>{5C22544A-7EE6-4342-B048-85BDC9FD1C3A}</a:tableStyleId>
              </a:tblPr>
              <a:tblGrid>
                <a:gridCol w="4009748">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26761">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141995">
                <a:tc>
                  <a:txBody>
                    <a:bodyPr/>
                    <a:lstStyle/>
                    <a:p>
                      <a:pPr algn="ctr"/>
                      <a:r>
                        <a:rPr lang="en-US" sz="2000" dirty="0"/>
                        <a:t>Create a culture of high expectation for academic scholarship, civic responsibility and service for students, staff, and families.</a:t>
                      </a:r>
                    </a:p>
                  </a:txBody>
                  <a:tcPr/>
                </a:tc>
                <a:tc>
                  <a:txBody>
                    <a:bodyPr/>
                    <a:lstStyle/>
                    <a:p>
                      <a:pPr algn="ctr"/>
                      <a:r>
                        <a:rPr lang="en-US" sz="1350" b="0" i="0" kern="1200" dirty="0">
                          <a:solidFill>
                            <a:schemeClr val="dk1"/>
                          </a:solidFill>
                          <a:effectLst/>
                          <a:latin typeface="+mn-lt"/>
                          <a:ea typeface="+mn-ea"/>
                          <a:cs typeface="+mn-cs"/>
                        </a:rPr>
                        <a:t>In the classroom, we not only strive to close gaps, but to create a learning environment where students are positioned to thrive academically through daily exposure to rigorous and relevant content with practical, real-world applications.</a:t>
                      </a:r>
                      <a:endParaRPr lang="en-US" sz="2000" dirty="0">
                        <a:solidFill>
                          <a:srgbClr val="FF0000"/>
                        </a:solidFill>
                      </a:endParaRPr>
                    </a:p>
                  </a:txBody>
                  <a:tcPr/>
                </a:tc>
                <a:extLst>
                  <a:ext uri="{0D108BD9-81ED-4DB2-BD59-A6C34878D82A}">
                    <a16:rowId xmlns:a16="http://schemas.microsoft.com/office/drawing/2014/main" val="10001"/>
                  </a:ext>
                </a:extLst>
              </a:tr>
              <a:tr h="1362541">
                <a:tc>
                  <a:txBody>
                    <a:bodyPr/>
                    <a:lstStyle/>
                    <a:p>
                      <a:pPr algn="ctr"/>
                      <a:r>
                        <a:rPr lang="en-US" sz="2000" dirty="0"/>
                        <a:t>Ensure systems and resources are aligned to school priorities.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In the classroom, we not only strive to close gaps, but to create a learning environment where students are positioned to thrive academically through daily exposure to rigorous and relevant content with practical, real-world applications.</a:t>
                      </a:r>
                      <a:endParaRPr lang="en-US" sz="1200" dirty="0">
                        <a:solidFill>
                          <a:srgbClr val="FF0000"/>
                        </a:solidFill>
                      </a:endParaRPr>
                    </a:p>
                    <a:p>
                      <a:pPr algn="ctr"/>
                      <a:endParaRPr lang="en-US" sz="2000" dirty="0">
                        <a:solidFill>
                          <a:srgbClr val="FF0000"/>
                        </a:solidFill>
                      </a:endParaRPr>
                    </a:p>
                  </a:txBody>
                  <a:tcPr/>
                </a:tc>
                <a:extLst>
                  <a:ext uri="{0D108BD9-81ED-4DB2-BD59-A6C34878D82A}">
                    <a16:rowId xmlns:a16="http://schemas.microsoft.com/office/drawing/2014/main" val="10002"/>
                  </a:ext>
                </a:extLst>
              </a:tr>
              <a:tr h="1056617">
                <a:tc>
                  <a:txBody>
                    <a:bodyPr/>
                    <a:lstStyle/>
                    <a:p>
                      <a:pPr algn="ctr"/>
                      <a:r>
                        <a:rPr lang="en-US" sz="1750" dirty="0"/>
                        <a:t>Build systems and resources to support STEAM implementation.</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In the classroom, we not only strive to close gaps, but to create a learning environment where students are positioned to thrive academically through daily exposure to rigorous and relevant content with practical, real-world applications.</a:t>
                      </a:r>
                      <a:endParaRPr lang="en-US" sz="1200" dirty="0">
                        <a:solidFill>
                          <a:srgbClr val="FF0000"/>
                        </a:solidFill>
                      </a:endParaRPr>
                    </a:p>
                    <a:p>
                      <a:pPr algn="ctr"/>
                      <a:endParaRPr lang="en-US" sz="1750" dirty="0"/>
                    </a:p>
                  </a:txBody>
                  <a:tcPr/>
                </a:tc>
                <a:extLst>
                  <a:ext uri="{0D108BD9-81ED-4DB2-BD59-A6C34878D82A}">
                    <a16:rowId xmlns:a16="http://schemas.microsoft.com/office/drawing/2014/main" val="3820674288"/>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9</a:t>
            </a:fld>
            <a:endParaRPr lang="en-US">
              <a:solidFill>
                <a:srgbClr val="159839"/>
              </a:solidFill>
            </a:endParaRPr>
          </a:p>
        </p:txBody>
      </p:sp>
    </p:spTree>
    <p:extLst>
      <p:ext uri="{BB962C8B-B14F-4D97-AF65-F5344CB8AC3E}">
        <p14:creationId xmlns:p14="http://schemas.microsoft.com/office/powerpoint/2010/main" val="1938543786"/>
      </p:ext>
    </p:extLst>
  </p:cSld>
  <p:clrMapOvr>
    <a:masterClrMapping/>
  </p:clrMapOvr>
</p:sld>
</file>

<file path=ppt/theme/theme1.xml><?xml version="1.0" encoding="utf-8"?>
<a:theme xmlns:a="http://schemas.openxmlformats.org/drawingml/2006/main" name="Theme1">
  <a:themeElements>
    <a:clrScheme name="APS 7">
      <a:dk1>
        <a:srgbClr val="44546A"/>
      </a:dk1>
      <a:lt1>
        <a:sysClr val="window" lastClr="FFFFFF"/>
      </a:lt1>
      <a:dk2>
        <a:srgbClr val="44546A"/>
      </a:dk2>
      <a:lt2>
        <a:srgbClr val="0083A9"/>
      </a:lt2>
      <a:accent1>
        <a:srgbClr val="A91A92"/>
      </a:accent1>
      <a:accent2>
        <a:srgbClr val="A5A5A5"/>
      </a:accent2>
      <a:accent3>
        <a:srgbClr val="DA7B22"/>
      </a:accent3>
      <a:accent4>
        <a:srgbClr val="F3CF45"/>
      </a:accent4>
      <a:accent5>
        <a:srgbClr val="70AD47"/>
      </a:accent5>
      <a:accent6>
        <a:srgbClr val="F3CF45"/>
      </a:accent6>
      <a:hlink>
        <a:srgbClr val="0083A9"/>
      </a:hlink>
      <a:folHlink>
        <a:srgbClr val="DA7B22"/>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3.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d37e30bb-5f32-4411-a640-0b4044b692bf" xsi:nil="true"/>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Gipson, Chaundra</DisplayName>
        <AccountId>16</AccountId>
        <AccountType/>
      </UserInfo>
      <UserInfo>
        <DisplayName>Barnett, Carolyn</DisplayName>
        <AccountId>14</AccountId>
        <AccountType/>
      </UserInfo>
      <UserInfo>
        <DisplayName>Jacobi, Diane</DisplayName>
        <AccountId>12</AccountId>
        <AccountType/>
      </UserInfo>
    </SharedWithUsers>
  </documentManagement>
</p:properties>
</file>

<file path=customXml/itemProps1.xml><?xml version="1.0" encoding="utf-8"?>
<ds:datastoreItem xmlns:ds="http://schemas.openxmlformats.org/officeDocument/2006/customXml" ds:itemID="{B4724E4A-3425-4633-8E47-28FF6C28C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ffb952a0-74d9-4848-89d6-000c4b1b7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3.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 ds:uri="d37e30bb-5f32-4411-a640-0b4044b692bf"/>
    <ds:schemaRef ds:uri="ffb952a0-74d9-4848-89d6-000c4b1b707a"/>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344</TotalTime>
  <Words>1229</Words>
  <Application>Microsoft Office PowerPoint</Application>
  <PresentationFormat>Widescreen</PresentationFormat>
  <Paragraphs>117</Paragraphs>
  <Slides>20</Slides>
  <Notes>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20</vt:i4>
      </vt:variant>
    </vt:vector>
  </HeadingPairs>
  <TitlesOfParts>
    <vt:vector size="33" baseType="lpstr">
      <vt:lpstr>Arial</vt:lpstr>
      <vt:lpstr>Arial Black</vt:lpstr>
      <vt:lpstr>Calibri</vt:lpstr>
      <vt:lpstr>Franklin Gothic Book</vt:lpstr>
      <vt:lpstr>Franklin Gothic Demi</vt:lpstr>
      <vt:lpstr>Noto Sans Symbols</vt:lpstr>
      <vt:lpstr>Sabon Next LT</vt:lpstr>
      <vt:lpstr>Tenorite</vt:lpstr>
      <vt:lpstr>Trebuchet MS</vt:lpstr>
      <vt:lpstr>Wingdings</vt:lpstr>
      <vt:lpstr>Theme1</vt:lpstr>
      <vt:lpstr>2022 Principal's Report Template - Mtg 1</vt:lpstr>
      <vt:lpstr>Office Theme</vt:lpstr>
      <vt:lpstr>John Lewis Invictus Academy FY24 Budget Approval Meeting</vt:lpstr>
      <vt:lpstr>PowerPoint Presentation</vt:lpstr>
      <vt:lpstr>Norms</vt:lpstr>
      <vt:lpstr>PowerPoint Presentation</vt:lpstr>
      <vt:lpstr>PowerPoint Presentation</vt:lpstr>
      <vt:lpstr>Budget Review</vt:lpstr>
      <vt:lpstr>PowerPoint Presentation</vt:lpstr>
      <vt:lpstr>PowerPoint Presentation</vt:lpstr>
      <vt:lpstr>PowerPoint Presentation</vt:lpstr>
      <vt:lpstr>Staffing Conference Changes</vt:lpstr>
      <vt:lpstr>PowerPoint Presentation</vt:lpstr>
      <vt:lpstr>PowerPoint Presentation</vt:lpstr>
      <vt:lpstr>Questions?</vt:lpstr>
      <vt:lpstr>The GO Team needs to TAKE ACTION (vote) on the presented budget. After the motion and a second, the GO Team may have additional discussion. Once discussion is concluded, the GO Team will vote.</vt:lpstr>
      <vt:lpstr>BASC-3 Data</vt:lpstr>
      <vt:lpstr>PowerPoint Presentation</vt:lpstr>
      <vt:lpstr>2023 Spring ACES</vt:lpstr>
      <vt:lpstr>Questions?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Jacobi, Diane</dc:creator>
  <cp:lastModifiedBy>Kirkpatrick, Bresiea</cp:lastModifiedBy>
  <cp:revision>3</cp:revision>
  <dcterms:created xsi:type="dcterms:W3CDTF">2023-02-16T23:34:41Z</dcterms:created>
  <dcterms:modified xsi:type="dcterms:W3CDTF">2023-03-13T20:16:45Z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